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2.jpeg" ContentType="image/jpeg"/>
  <Override PartName="/ppt/media/image3.jpeg" ContentType="image/jpeg"/>
  <Override PartName="/ppt/media/image4.jpeg" ContentType="image/jpeg"/>
  <Override PartName="/ppt/notesSlides/notesSlide6.xml" ContentType="application/vnd.openxmlformats-officedocument.presentationml.notesSlide+xml"/>
  <Override PartName="/ppt/media/image5.jpe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Lst>
  <p:sldSz cx="9144000" cy="51435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8FB"/>
          </a:solidFill>
        </a:fill>
      </a:tcStyle>
    </a:wholeTbl>
    <a:band2H>
      <a:tcTxStyle b="def" i="def"/>
      <a:tcStyle>
        <a:tcBdr/>
        <a:fill>
          <a:solidFill>
            <a:srgbClr val="E8EDF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8FB"/>
          </a:solidFill>
        </a:fill>
      </a:tcStyle>
    </a:wholeTbl>
    <a:band2H>
      <a:tcTxStyle b="def" i="def"/>
      <a:tcStyle>
        <a:tcBdr/>
        <a:fill>
          <a:solidFill>
            <a:srgbClr val="E8EDF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5DBDE"/>
          </a:solidFill>
        </a:fill>
      </a:tcStyle>
    </a:wholeTbl>
    <a:band2H>
      <a:tcTxStyle b="def" i="def"/>
      <a:tcStyle>
        <a:tcBdr/>
        <a:fill>
          <a:solidFill>
            <a:srgbClr val="EBEEE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8FFCD"/>
          </a:solidFill>
        </a:fill>
      </a:tcStyle>
    </a:wholeTbl>
    <a:band2H>
      <a:tcTxStyle b="def" i="def"/>
      <a:tcStyle>
        <a:tcBdr/>
        <a:fill>
          <a:solidFill>
            <a:srgbClr val="FCFF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4" name="Shape 114"/>
          <p:cNvSpPr/>
          <p:nvPr>
            <p:ph type="sldImg"/>
          </p:nvPr>
        </p:nvSpPr>
        <p:spPr>
          <a:xfrm>
            <a:off x="1143000" y="685800"/>
            <a:ext cx="4572000" cy="3429000"/>
          </a:xfrm>
          <a:prstGeom prst="rect">
            <a:avLst/>
          </a:prstGeom>
        </p:spPr>
        <p:txBody>
          <a:bodyPr/>
          <a:lstStyle/>
          <a:p>
            <a:pPr/>
          </a:p>
        </p:txBody>
      </p:sp>
      <p:sp>
        <p:nvSpPr>
          <p:cNvPr id="115" name="Shape 11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rial"/>
      </a:defRPr>
    </a:lvl1pPr>
    <a:lvl2pPr indent="228600" latinLnBrk="0">
      <a:defRPr sz="1200">
        <a:latin typeface="+mj-lt"/>
        <a:ea typeface="+mj-ea"/>
        <a:cs typeface="+mj-cs"/>
        <a:sym typeface="Arial"/>
      </a:defRPr>
    </a:lvl2pPr>
    <a:lvl3pPr indent="457200" latinLnBrk="0">
      <a:defRPr sz="1200">
        <a:latin typeface="+mj-lt"/>
        <a:ea typeface="+mj-ea"/>
        <a:cs typeface="+mj-cs"/>
        <a:sym typeface="Arial"/>
      </a:defRPr>
    </a:lvl3pPr>
    <a:lvl4pPr indent="685800" latinLnBrk="0">
      <a:defRPr sz="1200">
        <a:latin typeface="+mj-lt"/>
        <a:ea typeface="+mj-ea"/>
        <a:cs typeface="+mj-cs"/>
        <a:sym typeface="Arial"/>
      </a:defRPr>
    </a:lvl4pPr>
    <a:lvl5pPr indent="914400" latinLnBrk="0">
      <a:defRPr sz="1200">
        <a:latin typeface="+mj-lt"/>
        <a:ea typeface="+mj-ea"/>
        <a:cs typeface="+mj-cs"/>
        <a:sym typeface="Arial"/>
      </a:defRPr>
    </a:lvl5pPr>
    <a:lvl6pPr indent="1143000" latinLnBrk="0">
      <a:defRPr sz="1200">
        <a:latin typeface="+mj-lt"/>
        <a:ea typeface="+mj-ea"/>
        <a:cs typeface="+mj-cs"/>
        <a:sym typeface="Arial"/>
      </a:defRPr>
    </a:lvl6pPr>
    <a:lvl7pPr indent="1371600" latinLnBrk="0">
      <a:defRPr sz="1200">
        <a:latin typeface="+mj-lt"/>
        <a:ea typeface="+mj-ea"/>
        <a:cs typeface="+mj-cs"/>
        <a:sym typeface="Arial"/>
      </a:defRPr>
    </a:lvl7pPr>
    <a:lvl8pPr indent="1600200" latinLnBrk="0">
      <a:defRPr sz="1200">
        <a:latin typeface="+mj-lt"/>
        <a:ea typeface="+mj-ea"/>
        <a:cs typeface="+mj-cs"/>
        <a:sym typeface="Arial"/>
      </a:defRPr>
    </a:lvl8pPr>
    <a:lvl9pPr indent="1828800" latinLnBrk="0">
      <a:defRPr sz="1200">
        <a:latin typeface="+mj-lt"/>
        <a:ea typeface="+mj-ea"/>
        <a:cs typeface="+mj-cs"/>
        <a:sym typeface="Arial"/>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Shape 182"/>
          <p:cNvSpPr/>
          <p:nvPr>
            <p:ph type="sldImg"/>
          </p:nvPr>
        </p:nvSpPr>
        <p:spPr>
          <a:prstGeom prst="rect">
            <a:avLst/>
          </a:prstGeom>
        </p:spPr>
        <p:txBody>
          <a:bodyPr/>
          <a:lstStyle/>
          <a:p>
            <a:pPr/>
          </a:p>
        </p:txBody>
      </p:sp>
      <p:sp>
        <p:nvSpPr>
          <p:cNvPr id="183" name="Shape 183"/>
          <p:cNvSpPr/>
          <p:nvPr>
            <p:ph type="body" sz="quarter" idx="1"/>
          </p:nvPr>
        </p:nvSpPr>
        <p:spPr>
          <a:prstGeom prst="rect">
            <a:avLst/>
          </a:prstGeom>
        </p:spPr>
        <p:txBody>
          <a:bodyPr/>
          <a:lstStyle/>
          <a:p>
            <a:pPr indent="215999">
              <a:defRPr spc="-1" sz="2800"/>
            </a:pPr>
            <a:r>
              <a:t>Около 98-99% кальция в организме сосредоточены в костях и зубах, а оставшиеся 1-2% — в крови и мягких тканях. Костная ткань — </a:t>
            </a:r>
            <a:r>
              <a:rPr b="1"/>
              <a:t>резерв кальция,</a:t>
            </a:r>
            <a:r>
              <a:t> из которого организм забирает его при необходимости поддержать концентрацию ионов кальция в крови. Обычно это происходит, если из рациона поступает недостаточно кальция или усвоение кальция в кишечнике не протекает должным образом.</a:t>
            </a:r>
          </a:p>
          <a:p>
            <a:pPr indent="215999">
              <a:defRPr spc="-1" sz="2800"/>
            </a:pPr>
          </a:p>
          <a:p>
            <a:pPr indent="215999">
              <a:defRPr b="1" spc="-1" sz="2800"/>
            </a:pPr>
            <a:r>
              <a:t>Признаки нехватки кальция неспецифичны (то есть они могут говорить и о других проблемах), однако: </a:t>
            </a:r>
          </a:p>
          <a:p>
            <a:pPr indent="215999">
              <a:defRPr spc="-1" sz="2800"/>
            </a:pPr>
            <a:r>
              <a:t>1. Остеопороз, или хрупкость костей,- считается нарушением, связанным с дефицитом кальция. Когда уровень кальция в крови падает и организм вынужден забирать минерал из костной ткани, со временем минеральная плотность костей может снизиться, а риск переломов повыситься </a:t>
            </a:r>
            <a:r>
              <a:rPr baseline="30000"/>
              <a:t>[2]</a:t>
            </a:r>
            <a:r>
              <a:t>.</a:t>
            </a:r>
          </a:p>
          <a:p>
            <a:pPr indent="215999">
              <a:defRPr spc="-1" sz="2800"/>
            </a:pPr>
            <a:r>
              <a:t>2. Кальций участвует в процессе реминерализации зубной эмали. Чем слабее эмаль, тем выше риск кариеса </a:t>
            </a:r>
            <a:r>
              <a:rPr baseline="30000"/>
              <a:t>[3]</a:t>
            </a:r>
            <a:r>
              <a:t>.</a:t>
            </a:r>
          </a:p>
          <a:p>
            <a:pPr indent="215999">
              <a:defRPr spc="-1" sz="2800"/>
            </a:pPr>
            <a:r>
              <a:t>3. Кальций играет важную роль в передаче нервного импульса к мышцам и отвечает за их сокращение. Когда уровень кальция в крови низок, мышцы не могут поддерживать свой нормальный тонус и происходит спазм </a:t>
            </a:r>
            <a:r>
              <a:rPr baseline="30000"/>
              <a:t>[4]</a:t>
            </a:r>
            <a:r>
              <a:t>. </a:t>
            </a:r>
          </a:p>
          <a:p>
            <a:pPr indent="215999">
              <a:defRPr spc="-1" sz="2800"/>
            </a:pPr>
            <a:r>
              <a:t>4. Нерегулярное сердцебиение является типичным симптомом гипокальциемии. Если клетки сердца не получают достаточного количества кальция, они перестают работать должным образом </a:t>
            </a:r>
            <a:r>
              <a:rPr baseline="30000"/>
              <a:t>[5,6]</a:t>
            </a:r>
            <a:r>
              <a:t>. Кроме того, кальций, поступающий в нервные клетки, стимулирует передачу нервного импульса. Дефицит кальция может значительно ухудшить когнитивные функции </a:t>
            </a:r>
            <a:r>
              <a:rPr baseline="30000"/>
              <a:t>[1]</a:t>
            </a:r>
            <a:r>
              <a:t>. </a:t>
            </a:r>
          </a:p>
          <a:p>
            <a:pPr indent="215999">
              <a:defRPr spc="-1" sz="2800"/>
            </a:pPr>
            <a:r>
              <a:t>5. Недостаток кальция в клетках проявляется усталостью, приводит к истощению и слабости </a:t>
            </a:r>
            <a:r>
              <a:rPr baseline="30000"/>
              <a:t>[7]</a:t>
            </a:r>
            <a:r>
              <a:t>. </a:t>
            </a:r>
          </a:p>
          <a:p>
            <a:pPr indent="215999">
              <a:defRPr spc="-1" sz="2800"/>
            </a:pPr>
            <a:r>
              <a:t>6. Низкий уровень витамина D и кальция может провоцировать и усугублять симптомы ПМС </a:t>
            </a:r>
            <a:r>
              <a:rPr baseline="30000"/>
              <a:t>[8]</a:t>
            </a:r>
            <a:r>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Shape 205"/>
          <p:cNvSpPr/>
          <p:nvPr>
            <p:ph type="sldImg"/>
          </p:nvPr>
        </p:nvSpPr>
        <p:spPr>
          <a:prstGeom prst="rect">
            <a:avLst/>
          </a:prstGeom>
        </p:spPr>
        <p:txBody>
          <a:bodyPr/>
          <a:lstStyle/>
          <a:p>
            <a:pPr/>
          </a:p>
        </p:txBody>
      </p:sp>
      <p:sp>
        <p:nvSpPr>
          <p:cNvPr id="206" name="Shape 206"/>
          <p:cNvSpPr/>
          <p:nvPr>
            <p:ph type="body" sz="quarter" idx="1"/>
          </p:nvPr>
        </p:nvSpPr>
        <p:spPr>
          <a:prstGeom prst="rect">
            <a:avLst/>
          </a:prstGeom>
        </p:spPr>
        <p:txBody>
          <a:bodyPr/>
          <a:lstStyle/>
          <a:p>
            <a:pPr indent="215999">
              <a:defRPr spc="-1" sz="1400"/>
            </a:pPr>
            <a:r>
              <a:t>Поскольку кальций не синтезируется организмом, минерал должен регулярно поступать с пищей.</a:t>
            </a:r>
          </a:p>
          <a:p>
            <a:pPr indent="215999">
              <a:defRPr spc="-1" sz="1400"/>
            </a:pPr>
          </a:p>
          <a:p>
            <a:pPr indent="215999">
              <a:defRPr b="1" spc="-1" sz="1400"/>
            </a:pPr>
            <a:r>
              <a:t>Лучшие пищевые источники кальция: </a:t>
            </a:r>
          </a:p>
          <a:p>
            <a:pPr indent="215999">
              <a:defRPr spc="-1" sz="1400"/>
            </a:pPr>
            <a:r>
              <a:t>- молоко и молочные продукты (творог, йогурт),</a:t>
            </a:r>
          </a:p>
          <a:p>
            <a:pPr indent="215999">
              <a:defRPr spc="-1" sz="1400"/>
            </a:pPr>
            <a:r>
              <a:t>- все виды сыров, особенно твердые,</a:t>
            </a:r>
          </a:p>
          <a:p>
            <a:pPr indent="215999">
              <a:defRPr spc="-1" sz="1400"/>
            </a:pPr>
            <a:r>
              <a:t>- консервированные сардины, лосось,</a:t>
            </a:r>
          </a:p>
          <a:p>
            <a:pPr indent="215999">
              <a:defRPr spc="-1" sz="1400"/>
            </a:pPr>
            <a:r>
              <a:t>- арахис, грецкий орех, семечки подсолнуха, инжир,</a:t>
            </a:r>
          </a:p>
          <a:p>
            <a:pPr indent="215999">
              <a:defRPr spc="-1" sz="1400"/>
            </a:pPr>
            <a:r>
              <a:t>- фасоль и бобы,</a:t>
            </a:r>
          </a:p>
          <a:p>
            <a:pPr indent="215999">
              <a:defRPr spc="-1" sz="1400"/>
            </a:pPr>
            <a:r>
              <a:t>- зеленые овощи.</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1" name="Shape 231"/>
          <p:cNvSpPr/>
          <p:nvPr>
            <p:ph type="sldImg"/>
          </p:nvPr>
        </p:nvSpPr>
        <p:spPr>
          <a:prstGeom prst="rect">
            <a:avLst/>
          </a:prstGeom>
        </p:spPr>
        <p:txBody>
          <a:bodyPr/>
          <a:lstStyle/>
          <a:p>
            <a:pPr/>
          </a:p>
        </p:txBody>
      </p:sp>
      <p:sp>
        <p:nvSpPr>
          <p:cNvPr id="232" name="Shape 232"/>
          <p:cNvSpPr/>
          <p:nvPr>
            <p:ph type="body" sz="quarter" idx="1"/>
          </p:nvPr>
        </p:nvSpPr>
        <p:spPr>
          <a:prstGeom prst="rect">
            <a:avLst/>
          </a:prstGeom>
        </p:spPr>
        <p:txBody>
          <a:bodyPr/>
          <a:lstStyle/>
          <a:p>
            <a:pPr indent="215999">
              <a:defRPr b="1" spc="-1" sz="1400"/>
            </a:pPr>
            <a:r>
              <a:t>Существует ряд факторов, которые увеличивают риск дефицита кальция в организме: </a:t>
            </a:r>
          </a:p>
          <a:p>
            <a:pPr indent="215999">
              <a:defRPr b="1" spc="-1" sz="1400"/>
            </a:pPr>
            <a:br/>
            <a:r>
              <a:rPr b="0" sz="2000"/>
              <a:t>1. </a:t>
            </a:r>
            <a:r>
              <a:rPr b="0"/>
              <a:t>Каждый 1 г натрия (эквивалент 2,5 г хлорида натрия; поваренная соль NaCl) выводит из организма с мочой около 17 мг кальция </a:t>
            </a:r>
            <a:r>
              <a:rPr b="0" baseline="30000"/>
              <a:t>[11]</a:t>
            </a:r>
            <a:r>
              <a:rPr b="0"/>
              <a:t>.</a:t>
            </a:r>
          </a:p>
          <a:p>
            <a:pPr indent="215999">
              <a:defRPr spc="-1" sz="1400"/>
            </a:pPr>
            <a:r>
              <a:t>2. Употребление алкоголя может ухудшить всасывание питательных веществ, в том числе абсорбцию (впитывание) кальция из кишечника, что приводит к снижению уровня кальция в сыворотке крови и дефициту кальция </a:t>
            </a:r>
            <a:r>
              <a:rPr baseline="30000"/>
              <a:t>[12]</a:t>
            </a:r>
            <a:r>
              <a:t>.  </a:t>
            </a:r>
          </a:p>
          <a:p>
            <a:pPr indent="215999">
              <a:defRPr spc="-1" sz="1400"/>
            </a:pPr>
            <a:r>
              <a:t>3. Воздействие кофеина в концентрациях ≤ 400 мг/день приводило к увеличению содержания кальция в моче в двух рандомизированных контролируемых исследованиях</a:t>
            </a:r>
            <a:r>
              <a:rPr baseline="30000"/>
              <a:t>[13]</a:t>
            </a:r>
            <a:r>
              <a:t>. </a:t>
            </a:r>
          </a:p>
          <a:p>
            <a:pPr indent="215999">
              <a:defRPr spc="-1" sz="1400"/>
            </a:pPr>
            <a:r>
              <a:t>4. В среднем в одной чайной ложке растворимого кофе содержится 30-50 мг кофеина, в 1 чашке эспрессо из натуральных зерен кофе — около 90-100 мг. </a:t>
            </a:r>
          </a:p>
          <a:p>
            <a:pPr indent="215999">
              <a:defRPr spc="-1" sz="1400"/>
            </a:pPr>
            <a:r>
              <a:t>5. Кальций необходим для сокращения мышц, особенно при интенсивных физических нагрузках </a:t>
            </a:r>
            <a:r>
              <a:rPr baseline="30000"/>
              <a:t>[14]</a:t>
            </a:r>
            <a:r>
              <a:t>.</a:t>
            </a:r>
          </a:p>
          <a:p>
            <a:pPr indent="215999">
              <a:defRPr spc="-1" sz="1400"/>
            </a:pPr>
            <a:r>
              <a:t>6. За первые 5 лет после наступления менопаузы женщина может терять до 1/3 от костной массы, утраченной ею за всю жизнь </a:t>
            </a:r>
            <a:r>
              <a:rPr baseline="30000"/>
              <a:t>[15]</a:t>
            </a:r>
            <a:r>
              <a:t>.</a:t>
            </a:r>
          </a:p>
          <a:p>
            <a:pPr indent="215999">
              <a:defRPr spc="-1" sz="1400"/>
            </a:pPr>
            <a:r>
              <a:t>7. Нарушения обмена кальция и магния связаны с высоким уровнем гормона стресса в крови </a:t>
            </a:r>
            <a:r>
              <a:rPr baseline="30000"/>
              <a:t>[16]</a:t>
            </a:r>
            <a:r>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8" name="Shape 248"/>
          <p:cNvSpPr/>
          <p:nvPr>
            <p:ph type="sldImg"/>
          </p:nvPr>
        </p:nvSpPr>
        <p:spPr>
          <a:prstGeom prst="rect">
            <a:avLst/>
          </a:prstGeom>
        </p:spPr>
        <p:txBody>
          <a:bodyPr/>
          <a:lstStyle/>
          <a:p>
            <a:pPr/>
          </a:p>
        </p:txBody>
      </p:sp>
      <p:sp>
        <p:nvSpPr>
          <p:cNvPr id="249" name="Shape 249"/>
          <p:cNvSpPr/>
          <p:nvPr>
            <p:ph type="body" sz="quarter" idx="1"/>
          </p:nvPr>
        </p:nvSpPr>
        <p:spPr>
          <a:prstGeom prst="rect">
            <a:avLst/>
          </a:prstGeom>
        </p:spPr>
        <p:txBody>
          <a:bodyPr/>
          <a:lstStyle/>
          <a:p>
            <a:pPr indent="215999">
              <a:defRPr spc="-1" sz="1400"/>
            </a:pPr>
            <a:r>
              <a:t>Всасывание кальция из пищи происходит в тонком кишечнике. Там желчные кислоты соединяются с солями кальция, проходя вместе с ними через стенку кишечника в кровь. С током крови кальций доставляется в органы и ткани. </a:t>
            </a:r>
          </a:p>
          <a:p>
            <a:pPr indent="215999">
              <a:defRPr spc="-1" sz="1400"/>
            </a:pPr>
            <a:br/>
            <a:r>
              <a:t>Нормальный уровень кальция в крови — от 2,2 до 2,6 ммоль/л (от 8,8 дл 10,5 мг/дл). Для поддержания этого уровня в организме существует жесткая</a:t>
            </a:r>
            <a:r>
              <a:rPr b="1"/>
              <a:t> система контроля</a:t>
            </a:r>
            <a:r>
              <a:t>. Если запасы кальция не восполняются из пищи, то его концентрация в крови снижается. Тогда организм восстанавливает уровень кальция до нормального, забирая минерал из костей.</a:t>
            </a:r>
          </a:p>
          <a:p>
            <a:pPr indent="215999">
              <a:defRPr spc="-1" sz="1400"/>
            </a:pPr>
            <a:r>
              <a:t>Поэтому если длительное время кальция не хватает, то у костей снижается минеральная плотность — так увеличивается риск остеопороза и переломов.</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8" name="Shape 258"/>
          <p:cNvSpPr/>
          <p:nvPr>
            <p:ph type="sldImg"/>
          </p:nvPr>
        </p:nvSpPr>
        <p:spPr>
          <a:prstGeom prst="rect">
            <a:avLst/>
          </a:prstGeom>
        </p:spPr>
        <p:txBody>
          <a:bodyPr/>
          <a:lstStyle/>
          <a:p>
            <a:pPr/>
          </a:p>
        </p:txBody>
      </p:sp>
      <p:sp>
        <p:nvSpPr>
          <p:cNvPr id="259" name="Shape 259"/>
          <p:cNvSpPr/>
          <p:nvPr>
            <p:ph type="body" sz="quarter" idx="1"/>
          </p:nvPr>
        </p:nvSpPr>
        <p:spPr>
          <a:prstGeom prst="rect">
            <a:avLst/>
          </a:prstGeom>
        </p:spPr>
        <p:txBody>
          <a:bodyPr/>
          <a:lstStyle/>
          <a:p>
            <a:pPr indent="215999">
              <a:defRPr b="1" spc="-1" sz="1400"/>
            </a:pPr>
            <a:r>
              <a:t>Известно, что кальций отвечает за самые разные процессы:</a:t>
            </a:r>
          </a:p>
          <a:p>
            <a:pPr marL="285838" indent="-285838">
              <a:lnSpc>
                <a:spcPct val="200000"/>
              </a:lnSpc>
              <a:spcBef>
                <a:spcPts val="600"/>
              </a:spcBef>
              <a:buClr>
                <a:srgbClr val="000000"/>
              </a:buClr>
              <a:buSzPct val="100000"/>
              <a:buFont typeface="Arial"/>
              <a:buChar char="•"/>
              <a:defRPr spc="-1" sz="1400"/>
            </a:pPr>
            <a:r>
              <a:t>нормальная свертываемость крови происходит только в присутствии ионов кальция;</a:t>
            </a:r>
          </a:p>
          <a:p>
            <a:pPr marL="285838" indent="-285838">
              <a:lnSpc>
                <a:spcPct val="200000"/>
              </a:lnSpc>
              <a:spcBef>
                <a:spcPts val="600"/>
              </a:spcBef>
              <a:buClr>
                <a:srgbClr val="000000"/>
              </a:buClr>
              <a:buSzPct val="100000"/>
              <a:buFont typeface="Arial"/>
              <a:buChar char="•"/>
              <a:defRPr spc="-1" sz="1400"/>
            </a:pPr>
            <a:r>
              <a:t>при увеличении в крови концентрации ионов кальция и магния нервно-мышечная возбудимость уменьшается, а при увеличении концентрации ионов натрия и калия — повышается;</a:t>
            </a:r>
          </a:p>
          <a:p>
            <a:pPr marL="285838" indent="-285838">
              <a:lnSpc>
                <a:spcPct val="200000"/>
              </a:lnSpc>
              <a:spcBef>
                <a:spcPts val="600"/>
              </a:spcBef>
              <a:buClr>
                <a:srgbClr val="000000"/>
              </a:buClr>
              <a:buSzPct val="100000"/>
              <a:buFont typeface="Arial"/>
              <a:buChar char="•"/>
              <a:defRPr spc="-1" sz="1400"/>
            </a:pPr>
            <a:r>
              <a:t>кальций нужен для поддержания ритма сердца; </a:t>
            </a:r>
          </a:p>
          <a:p>
            <a:pPr marL="285838" indent="-285838">
              <a:lnSpc>
                <a:spcPct val="200000"/>
              </a:lnSpc>
              <a:spcBef>
                <a:spcPts val="600"/>
              </a:spcBef>
              <a:buClr>
                <a:srgbClr val="000000"/>
              </a:buClr>
              <a:buSzPct val="100000"/>
              <a:buFont typeface="Arial"/>
              <a:buChar char="•"/>
              <a:defRPr spc="-1" sz="1400"/>
            </a:pPr>
            <a:r>
              <a:t>без кальция невозможно нормальное протекание процессов, в которых задействованы отдельные гормоны.</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9" name="Shape 289"/>
          <p:cNvSpPr/>
          <p:nvPr>
            <p:ph type="sldImg"/>
          </p:nvPr>
        </p:nvSpPr>
        <p:spPr>
          <a:prstGeom prst="rect">
            <a:avLst/>
          </a:prstGeom>
        </p:spPr>
        <p:txBody>
          <a:bodyPr/>
          <a:lstStyle/>
          <a:p>
            <a:pPr/>
          </a:p>
        </p:txBody>
      </p:sp>
      <p:sp>
        <p:nvSpPr>
          <p:cNvPr id="290" name="Shape 290"/>
          <p:cNvSpPr/>
          <p:nvPr>
            <p:ph type="body" sz="quarter" idx="1"/>
          </p:nvPr>
        </p:nvSpPr>
        <p:spPr>
          <a:prstGeom prst="rect">
            <a:avLst/>
          </a:prstGeom>
        </p:spPr>
        <p:txBody>
          <a:bodyPr/>
          <a:lstStyle/>
          <a:p>
            <a:pPr indent="215999">
              <a:defRPr b="1" spc="-1" sz="1400"/>
            </a:pPr>
            <a:r>
              <a:t>Происхождение биологически активных веществ продукта:</a:t>
            </a:r>
          </a:p>
          <a:p>
            <a:pPr indent="215999">
              <a:defRPr b="1" spc="-1" sz="1400"/>
            </a:pPr>
            <a:r>
              <a:t>Кальций</a:t>
            </a:r>
            <a:r>
              <a:rPr b="0"/>
              <a:t> в форме карбоната кальция имеет природное происхождение. Его источник — красная водоросль литотамниум</a:t>
            </a:r>
            <a:r>
              <a:rPr b="0" i="1"/>
              <a:t> </a:t>
            </a:r>
            <a:r>
              <a:rPr b="0"/>
              <a:t>Aquamin</a:t>
            </a:r>
            <a:r>
              <a:rPr b="0" baseline="30000"/>
              <a:t>ТМ.</a:t>
            </a:r>
          </a:p>
          <a:p>
            <a:pPr indent="215999">
              <a:defRPr b="1" spc="-1" sz="1400"/>
            </a:pPr>
            <a:r>
              <a:t>Магний</a:t>
            </a:r>
            <a:r>
              <a:rPr b="0"/>
              <a:t> имеет два источника: первый — карбонат магния природного происхождения из красной водоросли литотамниум Aquamin</a:t>
            </a:r>
            <a:r>
              <a:rPr b="0" baseline="30000"/>
              <a:t>ТМ </a:t>
            </a:r>
            <a:r>
              <a:rPr b="0"/>
              <a:t>, второй — органическая соль цитрат магния, которая получена путем биохимического синтеза.</a:t>
            </a:r>
          </a:p>
          <a:p>
            <a:pPr indent="215999">
              <a:defRPr b="1" spc="-1" sz="1400"/>
            </a:pPr>
            <a:r>
              <a:t>Цинк</a:t>
            </a:r>
            <a:r>
              <a:rPr b="0"/>
              <a:t> в форме органической соли цитрата цинка, которая получена путем биохимического синтеза.</a:t>
            </a:r>
          </a:p>
          <a:p>
            <a:pPr indent="215999">
              <a:defRPr b="1" spc="-1" sz="1400"/>
            </a:pPr>
            <a:r>
              <a:t>Марганец</a:t>
            </a:r>
            <a:r>
              <a:rPr b="0"/>
              <a:t> в форме органической соли глюконата марганца. Исходный источник — глюконо-дельта-лактон из кукурузы.</a:t>
            </a:r>
          </a:p>
          <a:p>
            <a:pPr indent="215999">
              <a:defRPr b="1" spc="-1" sz="1400"/>
            </a:pPr>
            <a:r>
              <a:t>Кремний</a:t>
            </a:r>
            <a:r>
              <a:rPr b="0"/>
              <a:t> из хвоща полевого имеет природное происхождение.</a:t>
            </a:r>
          </a:p>
          <a:p>
            <a:pPr indent="215999">
              <a:defRPr b="1" spc="-1" sz="1400"/>
            </a:pPr>
            <a:r>
              <a:t>Бор</a:t>
            </a:r>
            <a:r>
              <a:rPr b="0"/>
              <a:t> в форме бората натрия, который получен путем биохимического синтеза.</a:t>
            </a:r>
          </a:p>
          <a:p>
            <a:pPr indent="215999">
              <a:defRPr b="1" spc="-1" sz="1400"/>
            </a:pPr>
            <a:r>
              <a:t>Витамин D3</a:t>
            </a:r>
            <a:r>
              <a:rPr b="0"/>
              <a:t> имеет природное происхождение, его источник — ланолин из овечьей шерсти.</a:t>
            </a:r>
          </a:p>
          <a:p>
            <a:pPr indent="215999">
              <a:defRPr b="1" spc="-1" sz="1400"/>
            </a:pPr>
            <a:r>
              <a:t>Витамин К2</a:t>
            </a:r>
            <a:r>
              <a:rPr b="0"/>
              <a:t> имеет природное происхождение из растительного сырья, получен при помощи ферментации. В составе продукта патентованный ингредиент MenaQ7.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6" name="Shape 366"/>
          <p:cNvSpPr/>
          <p:nvPr>
            <p:ph type="sldImg"/>
          </p:nvPr>
        </p:nvSpPr>
        <p:spPr>
          <a:prstGeom prst="rect">
            <a:avLst/>
          </a:prstGeom>
        </p:spPr>
        <p:txBody>
          <a:bodyPr/>
          <a:lstStyle/>
          <a:p>
            <a:pPr/>
          </a:p>
        </p:txBody>
      </p:sp>
      <p:sp>
        <p:nvSpPr>
          <p:cNvPr id="367" name="Shape 367"/>
          <p:cNvSpPr/>
          <p:nvPr>
            <p:ph type="body" sz="quarter" idx="1"/>
          </p:nvPr>
        </p:nvSpPr>
        <p:spPr>
          <a:prstGeom prst="rect">
            <a:avLst/>
          </a:prstGeom>
        </p:spPr>
        <p:txBody>
          <a:bodyPr/>
          <a:lstStyle/>
          <a:p>
            <a:pPr indent="215999">
              <a:defRPr b="1" spc="-1" sz="1400"/>
            </a:pPr>
            <a:r>
              <a:t>Витамин D3</a:t>
            </a:r>
            <a:r>
              <a:rPr b="0"/>
              <a:t> синтезируется в клетках кожи человека под действием ультрафиолетовых лучей, а также поступает в организм человека с пищей. Недостаток солнечного света, увеличение смога и пыли в городах, обеднение пищевых продуктов и даже применение наружных солнцезащитных средств затрудняет получение организмом витамина D3.</a:t>
            </a:r>
          </a:p>
          <a:p>
            <a:pPr indent="215999">
              <a:defRPr spc="-1" sz="1400"/>
            </a:pPr>
            <a:r>
              <a:t>Доказано, что витамин D3 усиливает активный транспорт кальция и его пассивное проникновение в кровоток сквозь стенки тонкого кишечника. И наоборот, при недостатке этого витамина проникновение кальция в кровоток замедляется. Помимо кальция, витамин D3 усиливает всасывание магния и цинка, но не оказывает влияния на всасывание калия и натрия.</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 name="Shape 384"/>
          <p:cNvSpPr/>
          <p:nvPr>
            <p:ph type="sldImg"/>
          </p:nvPr>
        </p:nvSpPr>
        <p:spPr>
          <a:prstGeom prst="rect">
            <a:avLst/>
          </a:prstGeom>
        </p:spPr>
        <p:txBody>
          <a:bodyPr/>
          <a:lstStyle/>
          <a:p>
            <a:pPr/>
          </a:p>
        </p:txBody>
      </p:sp>
      <p:sp>
        <p:nvSpPr>
          <p:cNvPr id="385" name="Shape 385"/>
          <p:cNvSpPr/>
          <p:nvPr>
            <p:ph type="body" sz="quarter" idx="1"/>
          </p:nvPr>
        </p:nvSpPr>
        <p:spPr>
          <a:prstGeom prst="rect">
            <a:avLst/>
          </a:prstGeom>
        </p:spPr>
        <p:txBody>
          <a:bodyPr/>
          <a:lstStyle/>
          <a:p>
            <a:pPr indent="215999">
              <a:defRPr b="1" spc="-1" sz="1400"/>
            </a:pPr>
            <a:r>
              <a:t>Витамин K2</a:t>
            </a:r>
            <a:r>
              <a:rPr b="0"/>
              <a:t> обеспечивает синтез белка костной ткани остеокальцина, который связывает кальций с гидроксиапатитами — в результате этого процесса образуется новая костная ткань. </a:t>
            </a:r>
          </a:p>
          <a:p>
            <a:pPr indent="215999">
              <a:defRPr spc="-1" sz="1400"/>
            </a:pPr>
            <a:r>
              <a:t>Витамин К2 (менахинон) существует в нескольких формах, и наиболее распространенными являются формы МК-4 и МК-7. </a:t>
            </a:r>
            <a:br/>
            <a:r>
              <a:t>МК-7 — самая биодоступная форма витамина К2.</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Slide">
    <p:spTree>
      <p:nvGrpSpPr>
        <p:cNvPr id="1" name=""/>
        <p:cNvGrpSpPr/>
        <p:nvPr/>
      </p:nvGrpSpPr>
      <p:grpSpPr>
        <a:xfrm>
          <a:off x="0" y="0"/>
          <a:ext cx="0" cy="0"/>
          <a:chOff x="0" y="0"/>
          <a:chExt cx="0" cy="0"/>
        </a:xfrm>
      </p:grpSpPr>
      <p:sp>
        <p:nvSpPr>
          <p:cNvPr id="11"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8" name="Текст заголовка"/>
          <p:cNvSpPr txBox="1"/>
          <p:nvPr>
            <p:ph type="title"/>
          </p:nvPr>
        </p:nvSpPr>
        <p:spPr>
          <a:prstGeom prst="rect">
            <a:avLst/>
          </a:prstGeom>
        </p:spPr>
        <p:txBody>
          <a:bodyPr/>
          <a:lstStyle/>
          <a:p>
            <a:pPr/>
            <a:r>
              <a:t>Текст заголовка</a:t>
            </a:r>
          </a:p>
        </p:txBody>
      </p:sp>
      <p:sp>
        <p:nvSpPr>
          <p:cNvPr id="19" name="Уровень текста 1…"/>
          <p:cNvSpPr txBox="1"/>
          <p:nvPr>
            <p:ph type="body" idx="1"/>
          </p:nvPr>
        </p:nvSpPr>
        <p:spPr>
          <a:prstGeom prst="rect">
            <a:avLst/>
          </a:prstGeom>
        </p:spPr>
        <p:txBody>
          <a:bodyPr/>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20"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Content">
    <p:spTree>
      <p:nvGrpSpPr>
        <p:cNvPr id="1" name=""/>
        <p:cNvGrpSpPr/>
        <p:nvPr/>
      </p:nvGrpSpPr>
      <p:grpSpPr>
        <a:xfrm>
          <a:off x="0" y="0"/>
          <a:ext cx="0" cy="0"/>
          <a:chOff x="0" y="0"/>
          <a:chExt cx="0" cy="0"/>
        </a:xfrm>
      </p:grpSpPr>
      <p:sp>
        <p:nvSpPr>
          <p:cNvPr id="27" name="Текст заголовка"/>
          <p:cNvSpPr txBox="1"/>
          <p:nvPr>
            <p:ph type="title"/>
          </p:nvPr>
        </p:nvSpPr>
        <p:spPr>
          <a:prstGeom prst="rect">
            <a:avLst/>
          </a:prstGeom>
        </p:spPr>
        <p:txBody>
          <a:bodyPr/>
          <a:lstStyle/>
          <a:p>
            <a:pPr/>
            <a:r>
              <a:t>Текст заголовка</a:t>
            </a:r>
          </a:p>
        </p:txBody>
      </p:sp>
      <p:sp>
        <p:nvSpPr>
          <p:cNvPr id="28" name="Уровень текста 1…"/>
          <p:cNvSpPr txBox="1"/>
          <p:nvPr>
            <p:ph type="body" idx="1"/>
          </p:nvPr>
        </p:nvSpPr>
        <p:spPr>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29"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2 Content">
    <p:spTree>
      <p:nvGrpSpPr>
        <p:cNvPr id="1" name=""/>
        <p:cNvGrpSpPr/>
        <p:nvPr/>
      </p:nvGrpSpPr>
      <p:grpSpPr>
        <a:xfrm>
          <a:off x="0" y="0"/>
          <a:ext cx="0" cy="0"/>
          <a:chOff x="0" y="0"/>
          <a:chExt cx="0" cy="0"/>
        </a:xfrm>
      </p:grpSpPr>
      <p:sp>
        <p:nvSpPr>
          <p:cNvPr id="36" name="Текст заголовка"/>
          <p:cNvSpPr txBox="1"/>
          <p:nvPr>
            <p:ph type="title"/>
          </p:nvPr>
        </p:nvSpPr>
        <p:spPr>
          <a:prstGeom prst="rect">
            <a:avLst/>
          </a:prstGeom>
        </p:spPr>
        <p:txBody>
          <a:bodyPr/>
          <a:lstStyle/>
          <a:p>
            <a:pPr/>
            <a:r>
              <a:t>Текст заголовка</a:t>
            </a:r>
          </a:p>
        </p:txBody>
      </p:sp>
      <p:sp>
        <p:nvSpPr>
          <p:cNvPr id="37" name="Уровень текста 1…"/>
          <p:cNvSpPr txBox="1"/>
          <p:nvPr>
            <p:ph type="body" sz="half" idx="1"/>
          </p:nvPr>
        </p:nvSpPr>
        <p:spPr>
          <a:xfrm>
            <a:off x="457200" y="1203480"/>
            <a:ext cx="4015441" cy="2982600"/>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38"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45" name="Текст заголовка"/>
          <p:cNvSpPr txBox="1"/>
          <p:nvPr>
            <p:ph type="title"/>
          </p:nvPr>
        </p:nvSpPr>
        <p:spPr>
          <a:prstGeom prst="rect">
            <a:avLst/>
          </a:prstGeom>
        </p:spPr>
        <p:txBody>
          <a:bodyPr/>
          <a:lstStyle/>
          <a:p>
            <a:pPr/>
            <a:r>
              <a:t>Текст заголовка</a:t>
            </a:r>
          </a:p>
        </p:txBody>
      </p:sp>
      <p:sp>
        <p:nvSpPr>
          <p:cNvPr id="46"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entered Text">
    <p:spTree>
      <p:nvGrpSpPr>
        <p:cNvPr id="1" name=""/>
        <p:cNvGrpSpPr/>
        <p:nvPr/>
      </p:nvGrpSpPr>
      <p:grpSpPr>
        <a:xfrm>
          <a:off x="0" y="0"/>
          <a:ext cx="0" cy="0"/>
          <a:chOff x="0" y="0"/>
          <a:chExt cx="0" cy="0"/>
        </a:xfrm>
      </p:grpSpPr>
      <p:sp>
        <p:nvSpPr>
          <p:cNvPr id="53" name="Уровень текста 1…"/>
          <p:cNvSpPr txBox="1"/>
          <p:nvPr>
            <p:ph type="body" idx="1"/>
          </p:nvPr>
        </p:nvSpPr>
        <p:spPr>
          <a:xfrm>
            <a:off x="311758" y="744478"/>
            <a:ext cx="8519404" cy="9511563"/>
          </a:xfrm>
          <a:prstGeom prst="rect">
            <a:avLst/>
          </a:prstGeom>
        </p:spPr>
        <p:txBody>
          <a:bodyPr/>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54"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2 Content and Content">
    <p:spTree>
      <p:nvGrpSpPr>
        <p:cNvPr id="1" name=""/>
        <p:cNvGrpSpPr/>
        <p:nvPr/>
      </p:nvGrpSpPr>
      <p:grpSpPr>
        <a:xfrm>
          <a:off x="0" y="0"/>
          <a:ext cx="0" cy="0"/>
          <a:chOff x="0" y="0"/>
          <a:chExt cx="0" cy="0"/>
        </a:xfrm>
      </p:grpSpPr>
      <p:sp>
        <p:nvSpPr>
          <p:cNvPr id="61" name="Текст заголовка"/>
          <p:cNvSpPr txBox="1"/>
          <p:nvPr>
            <p:ph type="title"/>
          </p:nvPr>
        </p:nvSpPr>
        <p:spPr>
          <a:prstGeom prst="rect">
            <a:avLst/>
          </a:prstGeom>
        </p:spPr>
        <p:txBody>
          <a:bodyPr/>
          <a:lstStyle/>
          <a:p>
            <a:pPr/>
            <a:r>
              <a:t>Текст заголовка</a:t>
            </a:r>
          </a:p>
        </p:txBody>
      </p:sp>
      <p:sp>
        <p:nvSpPr>
          <p:cNvPr id="62" name="Уровень текста 1…"/>
          <p:cNvSpPr txBox="1"/>
          <p:nvPr>
            <p:ph type="body" sz="quarter" idx="1"/>
          </p:nvPr>
        </p:nvSpPr>
        <p:spPr>
          <a:xfrm>
            <a:off x="457200" y="1203480"/>
            <a:ext cx="4015441" cy="1422361"/>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63"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Content and 2 Content">
    <p:spTree>
      <p:nvGrpSpPr>
        <p:cNvPr id="1" name=""/>
        <p:cNvGrpSpPr/>
        <p:nvPr/>
      </p:nvGrpSpPr>
      <p:grpSpPr>
        <a:xfrm>
          <a:off x="0" y="0"/>
          <a:ext cx="0" cy="0"/>
          <a:chOff x="0" y="0"/>
          <a:chExt cx="0" cy="0"/>
        </a:xfrm>
      </p:grpSpPr>
      <p:sp>
        <p:nvSpPr>
          <p:cNvPr id="70" name="Текст заголовка"/>
          <p:cNvSpPr txBox="1"/>
          <p:nvPr>
            <p:ph type="title"/>
          </p:nvPr>
        </p:nvSpPr>
        <p:spPr>
          <a:prstGeom prst="rect">
            <a:avLst/>
          </a:prstGeom>
        </p:spPr>
        <p:txBody>
          <a:bodyPr/>
          <a:lstStyle/>
          <a:p>
            <a:pPr/>
            <a:r>
              <a:t>Текст заголовка</a:t>
            </a:r>
          </a:p>
        </p:txBody>
      </p:sp>
      <p:sp>
        <p:nvSpPr>
          <p:cNvPr id="71" name="Уровень текста 1…"/>
          <p:cNvSpPr txBox="1"/>
          <p:nvPr>
            <p:ph type="body" sz="half" idx="1"/>
          </p:nvPr>
        </p:nvSpPr>
        <p:spPr>
          <a:xfrm>
            <a:off x="457200" y="1203480"/>
            <a:ext cx="4015441" cy="2982600"/>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72"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2 Content over Content">
    <p:spTree>
      <p:nvGrpSpPr>
        <p:cNvPr id="1" name=""/>
        <p:cNvGrpSpPr/>
        <p:nvPr/>
      </p:nvGrpSpPr>
      <p:grpSpPr>
        <a:xfrm>
          <a:off x="0" y="0"/>
          <a:ext cx="0" cy="0"/>
          <a:chOff x="0" y="0"/>
          <a:chExt cx="0" cy="0"/>
        </a:xfrm>
      </p:grpSpPr>
      <p:sp>
        <p:nvSpPr>
          <p:cNvPr id="79" name="Текст заголовка"/>
          <p:cNvSpPr txBox="1"/>
          <p:nvPr>
            <p:ph type="title"/>
          </p:nvPr>
        </p:nvSpPr>
        <p:spPr>
          <a:prstGeom prst="rect">
            <a:avLst/>
          </a:prstGeom>
        </p:spPr>
        <p:txBody>
          <a:bodyPr/>
          <a:lstStyle/>
          <a:p>
            <a:pPr/>
            <a:r>
              <a:t>Текст заголовка</a:t>
            </a:r>
          </a:p>
        </p:txBody>
      </p:sp>
      <p:sp>
        <p:nvSpPr>
          <p:cNvPr id="80" name="Уровень текста 1…"/>
          <p:cNvSpPr txBox="1"/>
          <p:nvPr>
            <p:ph type="body" sz="quarter" idx="1"/>
          </p:nvPr>
        </p:nvSpPr>
        <p:spPr>
          <a:xfrm>
            <a:off x="457200" y="1203480"/>
            <a:ext cx="4015441" cy="1422361"/>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81"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Content over Content">
    <p:spTree>
      <p:nvGrpSpPr>
        <p:cNvPr id="1" name=""/>
        <p:cNvGrpSpPr/>
        <p:nvPr/>
      </p:nvGrpSpPr>
      <p:grpSpPr>
        <a:xfrm>
          <a:off x="0" y="0"/>
          <a:ext cx="0" cy="0"/>
          <a:chOff x="0" y="0"/>
          <a:chExt cx="0" cy="0"/>
        </a:xfrm>
      </p:grpSpPr>
      <p:sp>
        <p:nvSpPr>
          <p:cNvPr id="88" name="Текст заголовка"/>
          <p:cNvSpPr txBox="1"/>
          <p:nvPr>
            <p:ph type="title"/>
          </p:nvPr>
        </p:nvSpPr>
        <p:spPr>
          <a:prstGeom prst="rect">
            <a:avLst/>
          </a:prstGeom>
        </p:spPr>
        <p:txBody>
          <a:bodyPr/>
          <a:lstStyle/>
          <a:p>
            <a:pPr/>
            <a:r>
              <a:t>Текст заголовка</a:t>
            </a:r>
          </a:p>
        </p:txBody>
      </p:sp>
      <p:sp>
        <p:nvSpPr>
          <p:cNvPr id="89" name="Уровень текста 1…"/>
          <p:cNvSpPr txBox="1"/>
          <p:nvPr>
            <p:ph type="body" sz="half" idx="1"/>
          </p:nvPr>
        </p:nvSpPr>
        <p:spPr>
          <a:xfrm>
            <a:off x="457200" y="1203480"/>
            <a:ext cx="8228880" cy="1422361"/>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90"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4 Content">
    <p:spTree>
      <p:nvGrpSpPr>
        <p:cNvPr id="1" name=""/>
        <p:cNvGrpSpPr/>
        <p:nvPr/>
      </p:nvGrpSpPr>
      <p:grpSpPr>
        <a:xfrm>
          <a:off x="0" y="0"/>
          <a:ext cx="0" cy="0"/>
          <a:chOff x="0" y="0"/>
          <a:chExt cx="0" cy="0"/>
        </a:xfrm>
      </p:grpSpPr>
      <p:sp>
        <p:nvSpPr>
          <p:cNvPr id="97" name="Текст заголовка"/>
          <p:cNvSpPr txBox="1"/>
          <p:nvPr>
            <p:ph type="title"/>
          </p:nvPr>
        </p:nvSpPr>
        <p:spPr>
          <a:prstGeom prst="rect">
            <a:avLst/>
          </a:prstGeom>
        </p:spPr>
        <p:txBody>
          <a:bodyPr/>
          <a:lstStyle/>
          <a:p>
            <a:pPr/>
            <a:r>
              <a:t>Текст заголовка</a:t>
            </a:r>
          </a:p>
        </p:txBody>
      </p:sp>
      <p:sp>
        <p:nvSpPr>
          <p:cNvPr id="98" name="Уровень текста 1…"/>
          <p:cNvSpPr txBox="1"/>
          <p:nvPr>
            <p:ph type="body" sz="quarter" idx="1"/>
          </p:nvPr>
        </p:nvSpPr>
        <p:spPr>
          <a:xfrm>
            <a:off x="457200" y="1203480"/>
            <a:ext cx="4015441" cy="1422361"/>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99"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6 Content">
    <p:spTree>
      <p:nvGrpSpPr>
        <p:cNvPr id="1" name=""/>
        <p:cNvGrpSpPr/>
        <p:nvPr/>
      </p:nvGrpSpPr>
      <p:grpSpPr>
        <a:xfrm>
          <a:off x="0" y="0"/>
          <a:ext cx="0" cy="0"/>
          <a:chOff x="0" y="0"/>
          <a:chExt cx="0" cy="0"/>
        </a:xfrm>
      </p:grpSpPr>
      <p:sp>
        <p:nvSpPr>
          <p:cNvPr id="106" name="Текст заголовка"/>
          <p:cNvSpPr txBox="1"/>
          <p:nvPr>
            <p:ph type="title"/>
          </p:nvPr>
        </p:nvSpPr>
        <p:spPr>
          <a:prstGeom prst="rect">
            <a:avLst/>
          </a:prstGeom>
        </p:spPr>
        <p:txBody>
          <a:bodyPr/>
          <a:lstStyle/>
          <a:p>
            <a:pPr/>
            <a:r>
              <a:t>Текст заголовка</a:t>
            </a:r>
          </a:p>
        </p:txBody>
      </p:sp>
      <p:sp>
        <p:nvSpPr>
          <p:cNvPr id="107" name="Уровень текста 1…"/>
          <p:cNvSpPr txBox="1"/>
          <p:nvPr>
            <p:ph type="body" sz="quarter" idx="1"/>
          </p:nvPr>
        </p:nvSpPr>
        <p:spPr>
          <a:xfrm>
            <a:off x="457200" y="1203480"/>
            <a:ext cx="2649603" cy="1422361"/>
          </a:xfrm>
          <a:prstGeom prst="rect">
            <a:avLst/>
          </a:prstGeom>
        </p:spPr>
        <p:txBody>
          <a:bodyPr anchor="t"/>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108" name="Номер слайда"/>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Текст заголовка"/>
          <p:cNvSpPr txBox="1"/>
          <p:nvPr>
            <p:ph type="title"/>
          </p:nvPr>
        </p:nvSpPr>
        <p:spPr>
          <a:xfrm>
            <a:off x="311758" y="744478"/>
            <a:ext cx="8519404" cy="2051643"/>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fontScale="100000" lnSpcReduction="0"/>
          </a:bodyPr>
          <a:lstStyle/>
          <a:p>
            <a:pPr/>
            <a:r>
              <a:t>Текст заголовка</a:t>
            </a:r>
          </a:p>
        </p:txBody>
      </p:sp>
      <p:sp>
        <p:nvSpPr>
          <p:cNvPr id="3" name="Уровень текста 1…"/>
          <p:cNvSpPr txBox="1"/>
          <p:nvPr>
            <p:ph type="body" idx="1"/>
          </p:nvPr>
        </p:nvSpPr>
        <p:spPr>
          <a:xfrm>
            <a:off x="457200" y="1203480"/>
            <a:ext cx="8228880" cy="298260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fontScale="100000" lnSpcReduction="0"/>
          </a:bodyPr>
          <a:lstStyle/>
          <a:p>
            <a:pPr/>
            <a:r>
              <a:t>Уровень текста 1</a:t>
            </a:r>
          </a:p>
          <a:p>
            <a:pPr lvl="1"/>
            <a:r>
              <a:t>Уровень текста 2</a:t>
            </a:r>
          </a:p>
          <a:p>
            <a:pPr lvl="2"/>
            <a:r>
              <a:t>Уровень текста 3</a:t>
            </a:r>
          </a:p>
          <a:p>
            <a:pPr lvl="3"/>
            <a:r>
              <a:t>Уровень текста 4</a:t>
            </a:r>
          </a:p>
          <a:p>
            <a:pPr lvl="4"/>
            <a:r>
              <a:t>Уровень текста 5</a:t>
            </a:r>
          </a:p>
        </p:txBody>
      </p:sp>
      <p:sp>
        <p:nvSpPr>
          <p:cNvPr id="4" name="Номер слайда"/>
          <p:cNvSpPr txBox="1"/>
          <p:nvPr>
            <p:ph type="sldNum" sz="quarter" idx="2"/>
          </p:nvPr>
        </p:nvSpPr>
        <p:spPr>
          <a:xfrm>
            <a:off x="8686455" y="4701688"/>
            <a:ext cx="333708" cy="315544"/>
          </a:xfrm>
          <a:prstGeom prst="rect">
            <a:avLst/>
          </a:prstGeom>
          <a:ln w="12700">
            <a:miter lim="400000"/>
          </a:ln>
        </p:spPr>
        <p:txBody>
          <a:bodyPr wrap="none" lIns="89999" tIns="89999" rIns="89999" bIns="89999" anchor="ctr">
            <a:spAutoFit/>
          </a:bodyPr>
          <a:lstStyle>
            <a:lvl1pPr algn="r">
              <a:defRPr spc="-1" sz="1000">
                <a:solidFill>
                  <a:srgbClr val="58585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1pPr>
      <a:lvl2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2pPr>
      <a:lvl3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3pPr>
      <a:lvl4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4pPr>
      <a:lvl5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5pPr>
      <a:lvl6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6pPr>
      <a:lvl7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7pPr>
      <a:lvl8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8pPr>
      <a:lvl9pPr marL="0" marR="0" indent="0" algn="l" defTabSz="914400" rtl="0" latinLnBrk="0">
        <a:lnSpc>
          <a:spcPct val="90000"/>
        </a:lnSpc>
        <a:spcBef>
          <a:spcPts val="0"/>
        </a:spcBef>
        <a:spcAft>
          <a:spcPts val="0"/>
        </a:spcAft>
        <a:buClrTx/>
        <a:buSzTx/>
        <a:buFontTx/>
        <a:buNone/>
        <a:tabLst/>
        <a:defRPr b="0" baseline="0" cap="none" i="0" spc="-1" strike="noStrike" sz="1800" u="none">
          <a:solidFill>
            <a:srgbClr val="000000"/>
          </a:solidFill>
          <a:uFillTx/>
          <a:latin typeface="+mj-lt"/>
          <a:ea typeface="+mj-ea"/>
          <a:cs typeface="+mj-cs"/>
          <a:sym typeface="Arial"/>
        </a:defRPr>
      </a:lvl9pPr>
    </p:titleStyle>
    <p:bodyStyle>
      <a:lvl1pPr marL="431999" marR="0" indent="-323998" algn="l" defTabSz="914400" rtl="0" latinLnBrk="0">
        <a:lnSpc>
          <a:spcPct val="90000"/>
        </a:lnSpc>
        <a:spcBef>
          <a:spcPts val="1400"/>
        </a:spcBef>
        <a:spcAft>
          <a:spcPts val="0"/>
        </a:spcAft>
        <a:buClr>
          <a:srgbClr val="000000"/>
        </a:buClr>
        <a:buSzPct val="45000"/>
        <a:buFontTx/>
        <a:buChar char="●"/>
        <a:tabLst/>
        <a:defRPr b="0" baseline="0" cap="none" i="0" spc="-1" strike="noStrike" sz="1800" u="none">
          <a:solidFill>
            <a:srgbClr val="000000"/>
          </a:solidFill>
          <a:uFillTx/>
          <a:latin typeface="+mj-lt"/>
          <a:ea typeface="+mj-ea"/>
          <a:cs typeface="+mj-cs"/>
          <a:sym typeface="Arial"/>
        </a:defRPr>
      </a:lvl1pPr>
      <a:lvl2pPr marL="863999" marR="0" indent="-323999" algn="l" defTabSz="914400" rtl="0" latinLnBrk="0">
        <a:lnSpc>
          <a:spcPct val="90000"/>
        </a:lnSpc>
        <a:spcBef>
          <a:spcPts val="1400"/>
        </a:spcBef>
        <a:spcAft>
          <a:spcPts val="0"/>
        </a:spcAft>
        <a:buClr>
          <a:srgbClr val="000000"/>
        </a:buClr>
        <a:buSzPct val="75000"/>
        <a:buFontTx/>
        <a:buChar char="−"/>
        <a:tabLst/>
        <a:defRPr b="0" baseline="0" cap="none" i="0" spc="-1" strike="noStrike" sz="1800" u="none">
          <a:solidFill>
            <a:srgbClr val="000000"/>
          </a:solidFill>
          <a:uFillTx/>
          <a:latin typeface="+mj-lt"/>
          <a:ea typeface="+mj-ea"/>
          <a:cs typeface="+mj-cs"/>
          <a:sym typeface="Arial"/>
        </a:defRPr>
      </a:lvl2pPr>
      <a:lvl3pPr marL="1295998" marR="0" indent="-288000" algn="l" defTabSz="914400" rtl="0" latinLnBrk="0">
        <a:lnSpc>
          <a:spcPct val="90000"/>
        </a:lnSpc>
        <a:spcBef>
          <a:spcPts val="1400"/>
        </a:spcBef>
        <a:spcAft>
          <a:spcPts val="0"/>
        </a:spcAft>
        <a:buClr>
          <a:srgbClr val="000000"/>
        </a:buClr>
        <a:buSzPct val="45000"/>
        <a:buFontTx/>
        <a:buChar char="●"/>
        <a:tabLst/>
        <a:defRPr b="0" baseline="0" cap="none" i="0" spc="-1" strike="noStrike" sz="1800" u="none">
          <a:solidFill>
            <a:srgbClr val="000000"/>
          </a:solidFill>
          <a:uFillTx/>
          <a:latin typeface="+mj-lt"/>
          <a:ea typeface="+mj-ea"/>
          <a:cs typeface="+mj-cs"/>
          <a:sym typeface="Arial"/>
        </a:defRPr>
      </a:lvl3pPr>
      <a:lvl4pPr marL="1727998" marR="0" indent="-215999" algn="l" defTabSz="914400" rtl="0" latinLnBrk="0">
        <a:lnSpc>
          <a:spcPct val="90000"/>
        </a:lnSpc>
        <a:spcBef>
          <a:spcPts val="1400"/>
        </a:spcBef>
        <a:spcAft>
          <a:spcPts val="0"/>
        </a:spcAft>
        <a:buClr>
          <a:srgbClr val="000000"/>
        </a:buClr>
        <a:buSzPct val="75000"/>
        <a:buFontTx/>
        <a:buChar char="−"/>
        <a:tabLst/>
        <a:defRPr b="0" baseline="0" cap="none" i="0" spc="-1" strike="noStrike" sz="1800" u="none">
          <a:solidFill>
            <a:srgbClr val="000000"/>
          </a:solidFill>
          <a:uFillTx/>
          <a:latin typeface="+mj-lt"/>
          <a:ea typeface="+mj-ea"/>
          <a:cs typeface="+mj-cs"/>
          <a:sym typeface="Arial"/>
        </a:defRPr>
      </a:lvl4pPr>
      <a:lvl5pPr marL="2159998" marR="0" indent="-215999" algn="l" defTabSz="914400" rtl="0" latinLnBrk="0">
        <a:lnSpc>
          <a:spcPct val="90000"/>
        </a:lnSpc>
        <a:spcBef>
          <a:spcPts val="1400"/>
        </a:spcBef>
        <a:spcAft>
          <a:spcPts val="0"/>
        </a:spcAft>
        <a:buClr>
          <a:srgbClr val="000000"/>
        </a:buClr>
        <a:buSzPct val="45000"/>
        <a:buFontTx/>
        <a:buChar char="●"/>
        <a:tabLst/>
        <a:defRPr b="0" baseline="0" cap="none" i="0" spc="-1" strike="noStrike" sz="1800" u="none">
          <a:solidFill>
            <a:srgbClr val="000000"/>
          </a:solidFill>
          <a:uFillTx/>
          <a:latin typeface="+mj-lt"/>
          <a:ea typeface="+mj-ea"/>
          <a:cs typeface="+mj-cs"/>
          <a:sym typeface="Arial"/>
        </a:defRPr>
      </a:lvl5pPr>
      <a:lvl6pPr marL="2591997" marR="0" indent="-215999" algn="l" defTabSz="914400" rtl="0" latinLnBrk="0">
        <a:lnSpc>
          <a:spcPct val="90000"/>
        </a:lnSpc>
        <a:spcBef>
          <a:spcPts val="1400"/>
        </a:spcBef>
        <a:spcAft>
          <a:spcPts val="0"/>
        </a:spcAft>
        <a:buClr>
          <a:srgbClr val="000000"/>
        </a:buClr>
        <a:buSzPct val="45000"/>
        <a:buFontTx/>
        <a:buChar char="●"/>
        <a:tabLst/>
        <a:defRPr b="0" baseline="0" cap="none" i="0" spc="-1" strike="noStrike" sz="1800" u="none">
          <a:solidFill>
            <a:srgbClr val="000000"/>
          </a:solidFill>
          <a:uFillTx/>
          <a:latin typeface="+mj-lt"/>
          <a:ea typeface="+mj-ea"/>
          <a:cs typeface="+mj-cs"/>
          <a:sym typeface="Arial"/>
        </a:defRPr>
      </a:lvl6pPr>
      <a:lvl7pPr marL="3023997" marR="0" indent="-215999" algn="l" defTabSz="914400" rtl="0" latinLnBrk="0">
        <a:lnSpc>
          <a:spcPct val="90000"/>
        </a:lnSpc>
        <a:spcBef>
          <a:spcPts val="1400"/>
        </a:spcBef>
        <a:spcAft>
          <a:spcPts val="0"/>
        </a:spcAft>
        <a:buClr>
          <a:srgbClr val="000000"/>
        </a:buClr>
        <a:buSzPct val="45000"/>
        <a:buFontTx/>
        <a:buChar char="●"/>
        <a:tabLst/>
        <a:defRPr b="0" baseline="0" cap="none" i="0" spc="-1" strike="noStrike" sz="1800" u="none">
          <a:solidFill>
            <a:srgbClr val="000000"/>
          </a:solidFill>
          <a:uFillTx/>
          <a:latin typeface="+mj-lt"/>
          <a:ea typeface="+mj-ea"/>
          <a:cs typeface="+mj-cs"/>
          <a:sym typeface="Arial"/>
        </a:defRPr>
      </a:lvl7pPr>
      <a:lvl8pPr marL="3429000" marR="0" indent="-228600" algn="l" defTabSz="914400" rtl="0" latinLnBrk="0">
        <a:lnSpc>
          <a:spcPct val="90000"/>
        </a:lnSpc>
        <a:spcBef>
          <a:spcPts val="1400"/>
        </a:spcBef>
        <a:spcAft>
          <a:spcPts val="0"/>
        </a:spcAft>
        <a:buClr>
          <a:srgbClr val="000000"/>
        </a:buClr>
        <a:buSzPct val="100000"/>
        <a:buFontTx/>
        <a:buChar char="•"/>
        <a:tabLst/>
        <a:defRPr b="0" baseline="0" cap="none" i="0" spc="-1" strike="noStrike" sz="1800" u="none">
          <a:solidFill>
            <a:srgbClr val="000000"/>
          </a:solidFill>
          <a:uFillTx/>
          <a:latin typeface="+mj-lt"/>
          <a:ea typeface="+mj-ea"/>
          <a:cs typeface="+mj-cs"/>
          <a:sym typeface="Arial"/>
        </a:defRPr>
      </a:lvl8pPr>
      <a:lvl9pPr marL="3886200" marR="0" indent="-228600" algn="l" defTabSz="914400" rtl="0" latinLnBrk="0">
        <a:lnSpc>
          <a:spcPct val="90000"/>
        </a:lnSpc>
        <a:spcBef>
          <a:spcPts val="1400"/>
        </a:spcBef>
        <a:spcAft>
          <a:spcPts val="0"/>
        </a:spcAft>
        <a:buClr>
          <a:srgbClr val="000000"/>
        </a:buClr>
        <a:buSzPct val="100000"/>
        <a:buFontTx/>
        <a:buChar char="•"/>
        <a:tabLst/>
        <a:defRPr b="0" baseline="0" cap="none" i="0" spc="-1" strike="noStrike" sz="1800" u="none">
          <a:solidFill>
            <a:srgbClr val="000000"/>
          </a:solidFill>
          <a:uFillTx/>
          <a:latin typeface="+mj-lt"/>
          <a:ea typeface="+mj-ea"/>
          <a:cs typeface="+mj-cs"/>
          <a:sym typeface="Arial"/>
        </a:defRPr>
      </a:lvl9pPr>
    </p:bodyStyle>
    <p:otherStyle>
      <a:lvl1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b="0" baseline="0" cap="none" i="0" spc="-1" strike="noStrike" sz="10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hyperlink" Target="https://pubmed.ncbi.nlm.nih.gov/35247225/" TargetMode="External"/><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7" Type="http://schemas.openxmlformats.org/officeDocument/2006/relationships/image" Target="../media/image6.png"/><Relationship Id="rId8" Type="http://schemas.openxmlformats.org/officeDocument/2006/relationships/image" Target="../media/image8.png"/><Relationship Id="rId9" Type="http://schemas.openxmlformats.org/officeDocument/2006/relationships/image" Target="../media/image7.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7.png"/><Relationship Id="rId5" Type="http://schemas.openxmlformats.org/officeDocument/2006/relationships/image" Target="../media/image9.png"/><Relationship Id="rId6" Type="http://schemas.openxmlformats.org/officeDocument/2006/relationships/image" Target="../media/image10.png"/><Relationship Id="rId7" Type="http://schemas.openxmlformats.org/officeDocument/2006/relationships/image" Target="../media/image11.png"/><Relationship Id="rId8" Type="http://schemas.openxmlformats.org/officeDocument/2006/relationships/image" Target="../media/image12.png"/><Relationship Id="rId9" Type="http://schemas.openxmlformats.org/officeDocument/2006/relationships/image" Target="../media/image13.png"/><Relationship Id="rId10" Type="http://schemas.openxmlformats.org/officeDocument/2006/relationships/image" Target="../media/image1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hyperlink" Target="https://www.ncbi.nlm.nih.gov/books/NBK279330/" TargetMode="External"/><Relationship Id="rId6" Type="http://schemas.openxmlformats.org/officeDocument/2006/relationships/image" Target="../media/image7.png"/><Relationship Id="rId7" Type="http://schemas.openxmlformats.org/officeDocument/2006/relationships/image" Target="../media/image16.png"/><Relationship Id="rId8" Type="http://schemas.openxmlformats.org/officeDocument/2006/relationships/image" Target="../media/image17.png"/><Relationship Id="rId9" Type="http://schemas.openxmlformats.org/officeDocument/2006/relationships/image" Target="../media/image18.png"/><Relationship Id="rId10" Type="http://schemas.openxmlformats.org/officeDocument/2006/relationships/image" Target="../media/image19.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pn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22.png"/><Relationship Id="rId7" Type="http://schemas.openxmlformats.org/officeDocument/2006/relationships/image" Target="../media/image23.png"/><Relationship Id="rId8" Type="http://schemas.openxmlformats.org/officeDocument/2006/relationships/image" Target="../media/image24.png"/><Relationship Id="rId9" Type="http://schemas.openxmlformats.org/officeDocument/2006/relationships/image" Target="../media/image25.png"/><Relationship Id="rId10"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26.png"/><Relationship Id="rId5" Type="http://schemas.openxmlformats.org/officeDocument/2006/relationships/image" Target="../media/image27.png"/><Relationship Id="rId6" Type="http://schemas.openxmlformats.org/officeDocument/2006/relationships/image" Target="../media/image28.png"/><Relationship Id="rId7" Type="http://schemas.openxmlformats.org/officeDocument/2006/relationships/image" Target="../media/image29.png"/><Relationship Id="rId8" Type="http://schemas.openxmlformats.org/officeDocument/2006/relationships/image" Target="../media/image7.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2.png"/><Relationship Id="rId4" Type="http://schemas.openxmlformats.org/officeDocument/2006/relationships/image" Target="../media/image2.jpeg"/><Relationship Id="rId5" Type="http://schemas.openxmlformats.org/officeDocument/2006/relationships/image" Target="../media/image7.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 Id="rId3" Type="http://schemas.openxmlformats.org/officeDocument/2006/relationships/image" Target="../media/image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jpeg"/><Relationship Id="rId4" Type="http://schemas.openxmlformats.org/officeDocument/2006/relationships/image" Target="../media/image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png"/><Relationship Id="rId4" Type="http://schemas.openxmlformats.org/officeDocument/2006/relationships/image" Target="../media/image30.png"/><Relationship Id="rId5" Type="http://schemas.openxmlformats.org/officeDocument/2006/relationships/image" Target="../media/image7.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7.png"/><Relationship Id="rId4" Type="http://schemas.openxmlformats.org/officeDocument/2006/relationships/image" Target="../media/image31.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hyperlink" Target="https://www.youtube.com/watch?v=1PtXHH9H75E" TargetMode="External"/><Relationship Id="rId4" Type="http://schemas.openxmlformats.org/officeDocument/2006/relationships/image" Target="../media/image32.png"/><Relationship Id="rId5" Type="http://schemas.openxmlformats.org/officeDocument/2006/relationships/image" Target="../media/image5.jpeg"/><Relationship Id="rId6" Type="http://schemas.openxmlformats.org/officeDocument/2006/relationships/image" Target="../media/image1.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7.png"/><Relationship Id="rId7" Type="http://schemas.openxmlformats.org/officeDocument/2006/relationships/image" Target="../media/image31.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6.png"/><Relationship Id="rId4" Type="http://schemas.openxmlformats.org/officeDocument/2006/relationships/image" Target="../media/image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37.png"/><Relationship Id="rId5" Type="http://schemas.openxmlformats.org/officeDocument/2006/relationships/image" Target="../media/image38.png"/><Relationship Id="rId6" Type="http://schemas.openxmlformats.org/officeDocument/2006/relationships/image" Target="../media/image39.png"/><Relationship Id="rId7" Type="http://schemas.openxmlformats.org/officeDocument/2006/relationships/image" Target="../media/image22.png"/><Relationship Id="rId8" Type="http://schemas.openxmlformats.org/officeDocument/2006/relationships/image" Target="../media/image7.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png"/><Relationship Id="rId4" Type="http://schemas.openxmlformats.org/officeDocument/2006/relationships/image" Target="../media/image40.png"/><Relationship Id="rId5" Type="http://schemas.openxmlformats.org/officeDocument/2006/relationships/image" Target="../media/image41.png"/><Relationship Id="rId6" Type="http://schemas.openxmlformats.org/officeDocument/2006/relationships/hyperlink" Target="https://menaq7.com/science/)" TargetMode="External"/><Relationship Id="rId7" Type="http://schemas.openxmlformats.org/officeDocument/2006/relationships/image" Target="../media/image7.png"/><Relationship Id="rId8" Type="http://schemas.openxmlformats.org/officeDocument/2006/relationships/image" Target="../media/image42.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7.png"/><Relationship Id="rId4" Type="http://schemas.openxmlformats.org/officeDocument/2006/relationships/hyperlink" Target="https://pubmed.ncbi.nlm.nih.gov/32540741/"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7.png"/><Relationship Id="rId4" Type="http://schemas.openxmlformats.org/officeDocument/2006/relationships/hyperlink" Target="https://www.ncbi.nlm.nih.gov/pmc/articles/PMC8283247/" TargetMode="External"/></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 Id="rId3" Type="http://schemas.openxmlformats.org/officeDocument/2006/relationships/image" Target="../media/image2.png"/><Relationship Id="rId4" Type="http://schemas.openxmlformats.org/officeDocument/2006/relationships/image" Target="../media/image7.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7.jpeg"/><Relationship Id="rId4" Type="http://schemas.openxmlformats.org/officeDocument/2006/relationships/image" Target="../media/image43.png"/><Relationship Id="rId5" Type="http://schemas.openxmlformats.org/officeDocument/2006/relationships/image" Target="../media/image44.png"/><Relationship Id="rId6" Type="http://schemas.openxmlformats.org/officeDocument/2006/relationships/image" Target="../media/image45.png"/><Relationship Id="rId7" Type="http://schemas.openxmlformats.org/officeDocument/2006/relationships/image" Target="../media/image7.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6.png"/><Relationship Id="rId4" Type="http://schemas.openxmlformats.org/officeDocument/2006/relationships/image" Target="../media/image8.jpeg"/><Relationship Id="rId5" Type="http://schemas.openxmlformats.org/officeDocument/2006/relationships/image" Target="../media/image1.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9.jpeg"/><Relationship Id="rId4" Type="http://schemas.openxmlformats.org/officeDocument/2006/relationships/image" Target="../media/image47.png"/><Relationship Id="rId5" Type="http://schemas.openxmlformats.org/officeDocument/2006/relationships/image" Target="../media/image48.png"/><Relationship Id="rId6" Type="http://schemas.openxmlformats.org/officeDocument/2006/relationships/image" Target="../media/image49.png"/><Relationship Id="rId7" Type="http://schemas.openxmlformats.org/officeDocument/2006/relationships/image" Target="../media/image1.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jpeg"/><Relationship Id="rId3" Type="http://schemas.openxmlformats.org/officeDocument/2006/relationships/image" Target="../media/image1.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11.jpeg"/><Relationship Id="rId4" Type="http://schemas.openxmlformats.org/officeDocument/2006/relationships/image" Target="../media/image50.png"/><Relationship Id="rId5" Type="http://schemas.openxmlformats.org/officeDocument/2006/relationships/image" Target="../media/image51.png"/><Relationship Id="rId6" Type="http://schemas.openxmlformats.org/officeDocument/2006/relationships/image" Target="../media/image52.png"/><Relationship Id="rId7" Type="http://schemas.openxmlformats.org/officeDocument/2006/relationships/image" Target="../media/image1.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6.png"/><Relationship Id="rId4" Type="http://schemas.openxmlformats.org/officeDocument/2006/relationships/image" Target="../media/image53.png"/><Relationship Id="rId5" Type="http://schemas.openxmlformats.org/officeDocument/2006/relationships/image" Target="../media/image54.png"/><Relationship Id="rId6" Type="http://schemas.openxmlformats.org/officeDocument/2006/relationships/image" Target="../media/image55.png"/><Relationship Id="rId7" Type="http://schemas.openxmlformats.org/officeDocument/2006/relationships/image" Target="../media/image12.jpeg"/><Relationship Id="rId8" Type="http://schemas.openxmlformats.org/officeDocument/2006/relationships/image" Target="../media/image1.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3.jpeg"/><Relationship Id="rId3" Type="http://schemas.openxmlformats.org/officeDocument/2006/relationships/image" Target="../media/image1.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6.png"/><Relationship Id="rId4" Type="http://schemas.openxmlformats.org/officeDocument/2006/relationships/hyperlink" Target="https://doi.org/10.1111/nyas.14758" TargetMode="External"/><Relationship Id="rId5" Type="http://schemas.openxmlformats.org/officeDocument/2006/relationships/hyperlink" Target="https://doi.org/10.2147/IJN.S107624" TargetMode="External"/><Relationship Id="rId6" Type="http://schemas.openxmlformats.org/officeDocument/2006/relationships/hyperlink" Target="https://doi.org/10.1007/s11914-016-0330-3" TargetMode="External"/><Relationship Id="rId7" Type="http://schemas.openxmlformats.org/officeDocument/2006/relationships/hyperlink" Target="https://doi.org/10.1101/cshperspect.a011353" TargetMode="External"/><Relationship Id="rId8" Type="http://schemas.openxmlformats.org/officeDocument/2006/relationships/hyperlink" Target="https://doi.org/10.1001/archpedi.1968.02100010375014" TargetMode="External"/><Relationship Id="rId9" Type="http://schemas.openxmlformats.org/officeDocument/2006/relationships/hyperlink" Target="https://doi.org/10.1001/archinte.139.10.1166" TargetMode="External"/><Relationship Id="rId10" Type="http://schemas.openxmlformats.org/officeDocument/2006/relationships/hyperlink" Target="https://doi.org/10.5468/ogs.2019.62.2.73" TargetMode="External"/><Relationship Id="rId11" Type="http://schemas.openxmlformats.org/officeDocument/2006/relationships/hyperlink" Target="https://doi.org/10.1093/jn/123.9.1615" TargetMode="External"/><Relationship Id="rId12" Type="http://schemas.openxmlformats.org/officeDocument/2006/relationships/hyperlink" Target="https://doi.org/10.17226/13050" TargetMode="External"/><Relationship Id="rId13" Type="http://schemas.openxmlformats.org/officeDocument/2006/relationships/hyperlink" Target="https://doi.org/10.1016/s0140-6736(02)07574-8" TargetMode="External"/><Relationship Id="rId14" Type="http://schemas.openxmlformats.org/officeDocument/2006/relationships/hyperlink" Target="https://www.ncbi.nlm.nih.gov/books/NBK279330/" TargetMode="External"/></Relationships>

</file>

<file path=ppt/slides/_rels/slide3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6.png"/><Relationship Id="rId4" Type="http://schemas.openxmlformats.org/officeDocument/2006/relationships/hyperlink" Target="https://doi.org/10.1111/add.15147" TargetMode="External"/><Relationship Id="rId5" Type="http://schemas.openxmlformats.org/officeDocument/2006/relationships/hyperlink" Target="https://doi.org/10.1093/ajcn/74.3.343" TargetMode="External"/><Relationship Id="rId6" Type="http://schemas.openxmlformats.org/officeDocument/2006/relationships/hyperlink" Target="http://doi.org/10.1001/jama.1996.03540030060033" TargetMode="External"/><Relationship Id="rId7" Type="http://schemas.openxmlformats.org/officeDocument/2006/relationships/hyperlink" Target="https://doi.org/10.3121/cmr.1.2.93" TargetMode="External"/><Relationship Id="rId8" Type="http://schemas.openxmlformats.org/officeDocument/2006/relationships/hyperlink" Target="https://doi.org/10.7888/juoeh.37.245" TargetMode="External"/><Relationship Id="rId9" Type="http://schemas.openxmlformats.org/officeDocument/2006/relationships/hyperlink" Target="https://doi.org/10.1249/MSS.0b013e3181f79fa8" TargetMode="External"/><Relationship Id="rId10" Type="http://schemas.openxmlformats.org/officeDocument/2006/relationships/hyperlink" Target="https://menaq7.com/science/" TargetMode="External"/><Relationship Id="rId11" Type="http://schemas.openxmlformats.org/officeDocument/2006/relationships/hyperlink" Target="https://doi.org/10.1152/physrev.00012.2014" TargetMode="External"/><Relationship Id="rId12" Type="http://schemas.openxmlformats.org/officeDocument/2006/relationships/hyperlink" Target="https://doi.org/10.1186/1475-2891-8-7" TargetMode="External"/><Relationship Id="rId13" Type="http://schemas.openxmlformats.org/officeDocument/2006/relationships/hyperlink" Target="https://doi.org/10.1017/S0007114515004948" TargetMode="External"/><Relationship Id="rId14" Type="http://schemas.openxmlformats.org/officeDocument/2006/relationships/hyperlink" Target="https://doi.org/10.3390/nu12040949" TargetMode="External"/></Relationships>

</file>

<file path=ppt/slides/_rels/slide3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6.png"/><Relationship Id="rId4" Type="http://schemas.openxmlformats.org/officeDocument/2006/relationships/hyperlink" Target="https://doi.org/10.1016/j.jtemb.2020.126577" TargetMode="External"/><Relationship Id="rId5" Type="http://schemas.openxmlformats.org/officeDocument/2006/relationships/hyperlink" Target="https://doi.org/10.1177/1535370221997072"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FF0FF"/>
        </a:solidFill>
      </p:bgPr>
    </p:bg>
    <p:spTree>
      <p:nvGrpSpPr>
        <p:cNvPr id="1" name=""/>
        <p:cNvGrpSpPr/>
        <p:nvPr/>
      </p:nvGrpSpPr>
      <p:grpSpPr>
        <a:xfrm>
          <a:off x="0" y="0"/>
          <a:ext cx="0" cy="0"/>
          <a:chOff x="0" y="0"/>
          <a:chExt cx="0" cy="0"/>
        </a:xfrm>
      </p:grpSpPr>
      <p:pic>
        <p:nvPicPr>
          <p:cNvPr id="117" name="DSC02306_Dx0 копия.jpg" descr="DSC02306_Dx0 копия.jpg"/>
          <p:cNvPicPr>
            <a:picLocks noChangeAspect="1"/>
          </p:cNvPicPr>
          <p:nvPr/>
        </p:nvPicPr>
        <p:blipFill>
          <a:blip r:embed="rId2">
            <a:extLst/>
          </a:blip>
          <a:srcRect l="17376" t="10942" r="4404" b="10942"/>
          <a:stretch>
            <a:fillRect/>
          </a:stretch>
        </p:blipFill>
        <p:spPr>
          <a:xfrm>
            <a:off x="-5761" y="449"/>
            <a:ext cx="9155522" cy="5142602"/>
          </a:xfrm>
          <a:prstGeom prst="rect">
            <a:avLst/>
          </a:prstGeom>
          <a:ln w="12700">
            <a:miter lim="400000"/>
          </a:ln>
        </p:spPr>
      </p:pic>
      <p:sp>
        <p:nvSpPr>
          <p:cNvPr id="118" name="O!Mega-3 TG"/>
          <p:cNvSpPr txBox="1"/>
          <p:nvPr/>
        </p:nvSpPr>
        <p:spPr>
          <a:xfrm>
            <a:off x="393618" y="1015918"/>
            <a:ext cx="2992464" cy="116830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4300">
                <a:solidFill>
                  <a:srgbClr val="FFFFFF"/>
                </a:solidFill>
                <a:latin typeface="Gilroy Semibold"/>
                <a:ea typeface="Gilroy Semibold"/>
                <a:cs typeface="Gilroy Semibold"/>
                <a:sym typeface="Gilroy Semibold"/>
              </a:defRPr>
            </a:pPr>
          </a:p>
          <a:p>
            <a:pPr>
              <a:lnSpc>
                <a:spcPct val="90000"/>
              </a:lnSpc>
              <a:defRPr spc="-1" sz="4300">
                <a:solidFill>
                  <a:srgbClr val="FFFFFF"/>
                </a:solidFill>
                <a:latin typeface="Gilroy Semibold"/>
                <a:ea typeface="Gilroy Semibold"/>
                <a:cs typeface="Gilroy Semibold"/>
                <a:sym typeface="Gilroy Semibold"/>
              </a:defRPr>
            </a:pPr>
            <a:r>
              <a:t>Calci-Prime</a:t>
            </a:r>
          </a:p>
        </p:txBody>
      </p:sp>
      <p:pic>
        <p:nvPicPr>
          <p:cNvPr id="119" name="Calci-Prime преза-37.png" descr="Calci-Prime преза-37.png"/>
          <p:cNvPicPr>
            <a:picLocks noChangeAspect="1"/>
          </p:cNvPicPr>
          <p:nvPr/>
        </p:nvPicPr>
        <p:blipFill>
          <a:blip r:embed="rId3">
            <a:extLst/>
          </a:blip>
          <a:srcRect l="0" t="832" r="0" b="831"/>
          <a:stretch>
            <a:fillRect/>
          </a:stretch>
        </p:blipFill>
        <p:spPr>
          <a:xfrm>
            <a:off x="406440" y="480240"/>
            <a:ext cx="1257301" cy="219339"/>
          </a:xfrm>
          <a:prstGeom prst="rect">
            <a:avLst/>
          </a:prstGeom>
          <a:ln w="12700">
            <a:miter lim="400000"/>
          </a:ln>
        </p:spPr>
      </p:pic>
      <p:sp>
        <p:nvSpPr>
          <p:cNvPr id="120" name="Твоя внутренняя опора"/>
          <p:cNvSpPr txBox="1"/>
          <p:nvPr/>
        </p:nvSpPr>
        <p:spPr>
          <a:xfrm>
            <a:off x="190500" y="2157731"/>
            <a:ext cx="2778757" cy="32511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rgbClr val="FFFFFF"/>
                </a:solidFill>
                <a:latin typeface="Gilroy Regular"/>
                <a:ea typeface="Gilroy Regular"/>
                <a:cs typeface="Gilroy Regular"/>
                <a:sym typeface="Gilroy Regular"/>
              </a:defRPr>
            </a:lvl1pPr>
          </a:lstStyle>
          <a:p>
            <a:pPr/>
            <a:r>
              <a:t>   Твоя внутренняя опора</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2"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123" name="Омега-3 — собирательное название полиненасыщенных жирных кислот (ПНЖК)"/>
          <p:cNvSpPr txBox="1"/>
          <p:nvPr/>
        </p:nvSpPr>
        <p:spPr>
          <a:xfrm>
            <a:off x="392429" y="406439"/>
            <a:ext cx="6200903" cy="111175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У каждого из нас свой образ жизни — </a:t>
            </a:r>
            <a:br/>
            <a:r>
              <a:t>особенные интересы, потребности </a:t>
            </a:r>
            <a:br/>
            <a:r>
              <a:t>и привычки… </a:t>
            </a:r>
          </a:p>
        </p:txBody>
      </p:sp>
      <p:sp>
        <p:nvSpPr>
          <p:cNvPr id="124"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
        <p:nvSpPr>
          <p:cNvPr id="125" name="Поступают в организм  в основном с пищей —…"/>
          <p:cNvSpPr txBox="1"/>
          <p:nvPr/>
        </p:nvSpPr>
        <p:spPr>
          <a:xfrm>
            <a:off x="1069418" y="1905118"/>
            <a:ext cx="2965985" cy="5029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кто-то проводит рабочий день на ногах, </a:t>
            </a:r>
            <a:br/>
            <a:r>
              <a:t>не может представить жизнь без кофе </a:t>
            </a:r>
            <a:br/>
            <a:r>
              <a:t>и регулярных тренировок  </a:t>
            </a:r>
          </a:p>
        </p:txBody>
      </p:sp>
      <p:grpSp>
        <p:nvGrpSpPr>
          <p:cNvPr id="128" name="Group"/>
          <p:cNvGrpSpPr/>
          <p:nvPr/>
        </p:nvGrpSpPr>
        <p:grpSpPr>
          <a:xfrm>
            <a:off x="406437" y="1911236"/>
            <a:ext cx="519485" cy="519485"/>
            <a:chOff x="-1" y="-1"/>
            <a:chExt cx="519483" cy="519483"/>
          </a:xfrm>
        </p:grpSpPr>
        <p:sp>
          <p:nvSpPr>
            <p:cNvPr id="126" name="Circle"/>
            <p:cNvSpPr/>
            <p:nvPr/>
          </p:nvSpPr>
          <p:spPr>
            <a:xfrm>
              <a:off x="-2" y="-2"/>
              <a:ext cx="519485" cy="519485"/>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27" name="👩🏻.png" descr="👩🏻.png"/>
            <p:cNvPicPr>
              <a:picLocks noChangeAspect="1"/>
            </p:cNvPicPr>
            <p:nvPr/>
          </p:nvPicPr>
          <p:blipFill>
            <a:blip r:embed="rId3">
              <a:extLst/>
            </a:blip>
            <a:stretch>
              <a:fillRect/>
            </a:stretch>
          </p:blipFill>
          <p:spPr>
            <a:xfrm>
              <a:off x="103320" y="113760"/>
              <a:ext cx="291243" cy="292683"/>
            </a:xfrm>
            <a:prstGeom prst="rect">
              <a:avLst/>
            </a:prstGeom>
            <a:ln w="12700" cap="flat">
              <a:noFill/>
              <a:miter lim="400000"/>
            </a:ln>
            <a:effectLst/>
          </p:spPr>
        </p:pic>
      </p:grpSp>
      <p:sp>
        <p:nvSpPr>
          <p:cNvPr id="129" name="Поступают в организм  в основном с пищей —…"/>
          <p:cNvSpPr txBox="1"/>
          <p:nvPr/>
        </p:nvSpPr>
        <p:spPr>
          <a:xfrm>
            <a:off x="1069418" y="2946237"/>
            <a:ext cx="2948941" cy="5029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кто-то еще подросток, который готов </a:t>
            </a:r>
            <a:br/>
            <a:r>
              <a:t>каждый день гулять с друзьями, питаться </a:t>
            </a:r>
            <a:br/>
            <a:r>
              <a:t>солёной картошкой фри и газировкой</a:t>
            </a:r>
          </a:p>
        </p:txBody>
      </p:sp>
      <p:grpSp>
        <p:nvGrpSpPr>
          <p:cNvPr id="132" name="Group"/>
          <p:cNvGrpSpPr/>
          <p:nvPr/>
        </p:nvGrpSpPr>
        <p:grpSpPr>
          <a:xfrm>
            <a:off x="406437" y="2946236"/>
            <a:ext cx="519485" cy="519485"/>
            <a:chOff x="-1" y="-1"/>
            <a:chExt cx="519483" cy="519483"/>
          </a:xfrm>
        </p:grpSpPr>
        <p:sp>
          <p:nvSpPr>
            <p:cNvPr id="130" name="Circle"/>
            <p:cNvSpPr/>
            <p:nvPr/>
          </p:nvSpPr>
          <p:spPr>
            <a:xfrm>
              <a:off x="-2" y="-2"/>
              <a:ext cx="519485" cy="519485"/>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31" name="👧🏼.png" descr="👧🏼.png"/>
            <p:cNvPicPr>
              <a:picLocks noChangeAspect="1"/>
            </p:cNvPicPr>
            <p:nvPr/>
          </p:nvPicPr>
          <p:blipFill>
            <a:blip r:embed="rId4">
              <a:extLst/>
            </a:blip>
            <a:stretch>
              <a:fillRect/>
            </a:stretch>
          </p:blipFill>
          <p:spPr>
            <a:xfrm>
              <a:off x="96840" y="94680"/>
              <a:ext cx="329403" cy="330843"/>
            </a:xfrm>
            <a:prstGeom prst="rect">
              <a:avLst/>
            </a:prstGeom>
            <a:ln w="12700" cap="flat">
              <a:noFill/>
              <a:miter lim="400000"/>
            </a:ln>
            <a:effectLst/>
          </p:spPr>
        </p:pic>
      </p:grpSp>
      <p:sp>
        <p:nvSpPr>
          <p:cNvPr id="133" name="Поступают в организм  в основном с пищей —…"/>
          <p:cNvSpPr txBox="1"/>
          <p:nvPr/>
        </p:nvSpPr>
        <p:spPr>
          <a:xfrm>
            <a:off x="5304499" y="1905118"/>
            <a:ext cx="3246756"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кто-то осознанно выбирает вегетарианство </a:t>
            </a:r>
            <a:br/>
            <a:r>
              <a:t>и отказывается от молочных продуктов </a:t>
            </a:r>
          </a:p>
        </p:txBody>
      </p:sp>
      <p:grpSp>
        <p:nvGrpSpPr>
          <p:cNvPr id="136" name="Group"/>
          <p:cNvGrpSpPr/>
          <p:nvPr/>
        </p:nvGrpSpPr>
        <p:grpSpPr>
          <a:xfrm>
            <a:off x="4622757" y="1905116"/>
            <a:ext cx="519485" cy="519485"/>
            <a:chOff x="-1" y="-1"/>
            <a:chExt cx="519483" cy="519483"/>
          </a:xfrm>
        </p:grpSpPr>
        <p:sp>
          <p:nvSpPr>
            <p:cNvPr id="134" name="Circle"/>
            <p:cNvSpPr/>
            <p:nvPr/>
          </p:nvSpPr>
          <p:spPr>
            <a:xfrm>
              <a:off x="-2" y="-2"/>
              <a:ext cx="519485" cy="519485"/>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35" name="👨🏽.png" descr="👨🏽.png"/>
            <p:cNvPicPr>
              <a:picLocks noChangeAspect="1"/>
            </p:cNvPicPr>
            <p:nvPr/>
          </p:nvPicPr>
          <p:blipFill>
            <a:blip r:embed="rId5">
              <a:extLst/>
            </a:blip>
            <a:stretch>
              <a:fillRect/>
            </a:stretch>
          </p:blipFill>
          <p:spPr>
            <a:xfrm>
              <a:off x="104040" y="113400"/>
              <a:ext cx="302403" cy="303843"/>
            </a:xfrm>
            <a:prstGeom prst="rect">
              <a:avLst/>
            </a:prstGeom>
            <a:ln w="12700" cap="flat">
              <a:noFill/>
              <a:miter lim="400000"/>
            </a:ln>
            <a:effectLst/>
          </p:spPr>
        </p:pic>
      </p:grpSp>
      <p:sp>
        <p:nvSpPr>
          <p:cNvPr id="137" name="Поступают в организм  в основном с пищей —…"/>
          <p:cNvSpPr txBox="1"/>
          <p:nvPr/>
        </p:nvSpPr>
        <p:spPr>
          <a:xfrm>
            <a:off x="5304499" y="2946237"/>
            <a:ext cx="3395904" cy="5029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кто-то уже накопил жизненный опыт, чувствует </a:t>
            </a:r>
            <a:br/>
            <a:r>
              <a:t>изменения в организме, но хочет оставаться </a:t>
            </a:r>
            <a:br/>
            <a:r>
              <a:t>активным и энергичным</a:t>
            </a:r>
          </a:p>
        </p:txBody>
      </p:sp>
      <p:grpSp>
        <p:nvGrpSpPr>
          <p:cNvPr id="140" name="Group"/>
          <p:cNvGrpSpPr/>
          <p:nvPr/>
        </p:nvGrpSpPr>
        <p:grpSpPr>
          <a:xfrm>
            <a:off x="4622757" y="2933636"/>
            <a:ext cx="519485" cy="519485"/>
            <a:chOff x="-1" y="-1"/>
            <a:chExt cx="519483" cy="519483"/>
          </a:xfrm>
        </p:grpSpPr>
        <p:sp>
          <p:nvSpPr>
            <p:cNvPr id="138" name="Circle"/>
            <p:cNvSpPr/>
            <p:nvPr/>
          </p:nvSpPr>
          <p:spPr>
            <a:xfrm>
              <a:off x="-2" y="-2"/>
              <a:ext cx="519485" cy="519485"/>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39" name="🧓🏼.png" descr="🧓🏼.png"/>
            <p:cNvPicPr>
              <a:picLocks noChangeAspect="1"/>
            </p:cNvPicPr>
            <p:nvPr/>
          </p:nvPicPr>
          <p:blipFill>
            <a:blip r:embed="rId6">
              <a:extLst/>
            </a:blip>
            <a:stretch>
              <a:fillRect/>
            </a:stretch>
          </p:blipFill>
          <p:spPr>
            <a:xfrm>
              <a:off x="122040" y="120240"/>
              <a:ext cx="278283" cy="279363"/>
            </a:xfrm>
            <a:prstGeom prst="rect">
              <a:avLst/>
            </a:prstGeom>
            <a:ln w="12700" cap="flat">
              <a:noFill/>
              <a:miter lim="400000"/>
            </a:ln>
            <a:effectLst/>
          </p:spPr>
        </p:pic>
      </p:grpSp>
      <p:pic>
        <p:nvPicPr>
          <p:cNvPr id="141" name="Calci-Prime преза-35.png" descr="Calci-Prime преза-35.png"/>
          <p:cNvPicPr>
            <a:picLocks noChangeAspect="1"/>
          </p:cNvPicPr>
          <p:nvPr/>
        </p:nvPicPr>
        <p:blipFill>
          <a:blip r:embed="rId7">
            <a:extLst/>
          </a:blip>
          <a:srcRect l="0" t="0" r="0" b="168"/>
          <a:stretch>
            <a:fillRect/>
          </a:stretch>
        </p:blipFill>
        <p:spPr>
          <a:xfrm>
            <a:off x="7950240" y="4815359"/>
            <a:ext cx="786243" cy="137163"/>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3"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144" name="Омега-3 — собирательное название полиненасыщенных жирных кислот (ПНЖК)"/>
          <p:cNvSpPr txBox="1"/>
          <p:nvPr/>
        </p:nvSpPr>
        <p:spPr>
          <a:xfrm>
            <a:off x="392427" y="406440"/>
            <a:ext cx="6338063"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Мы разные и не всегда представляем, </a:t>
            </a:r>
            <a:br/>
            <a:r>
              <a:t>что может быть общего между нами</a:t>
            </a:r>
          </a:p>
        </p:txBody>
      </p:sp>
      <p:sp>
        <p:nvSpPr>
          <p:cNvPr id="145"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
        <p:nvSpPr>
          <p:cNvPr id="146" name="Поступают в организм  в основном с пищей —…"/>
          <p:cNvSpPr txBox="1"/>
          <p:nvPr/>
        </p:nvSpPr>
        <p:spPr>
          <a:xfrm>
            <a:off x="1455840" y="4812319"/>
            <a:ext cx="1291083"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3" invalidUrl="" action="" tgtFrame="" tooltip="" history="1" highlightClick="0" endSnd="0"/>
              </a:defRPr>
            </a:lvl1pPr>
          </a:lstStyle>
          <a:p>
            <a:pPr/>
            <a:r>
              <a:rPr>
                <a:hlinkClick r:id="rId3" invalidUrl="" action="" tgtFrame="" tooltip="" history="1" highlightClick="0" endSnd="0"/>
              </a:rPr>
              <a:t>читать исследование</a:t>
            </a:r>
          </a:p>
        </p:txBody>
      </p:sp>
      <p:sp>
        <p:nvSpPr>
          <p:cNvPr id="147" name="Поступают в организм  в основном с пищей —…"/>
          <p:cNvSpPr txBox="1"/>
          <p:nvPr/>
        </p:nvSpPr>
        <p:spPr>
          <a:xfrm>
            <a:off x="5073479" y="3291840"/>
            <a:ext cx="3237483" cy="6477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500">
                <a:solidFill>
                  <a:srgbClr val="001F66"/>
                </a:solidFill>
                <a:latin typeface="Gilroy Regular"/>
                <a:ea typeface="Gilroy Regular"/>
                <a:cs typeface="Gilroy Regular"/>
                <a:sym typeface="Gilroy Regular"/>
              </a:defRPr>
            </a:pPr>
            <a:r>
              <a:t>~ 3,5 млрд людей подвержены риску недостаточного потребления кальция</a:t>
            </a:r>
            <a:r>
              <a:rPr baseline="31000"/>
              <a:t>[1] </a:t>
            </a:r>
          </a:p>
        </p:txBody>
      </p:sp>
      <p:grpSp>
        <p:nvGrpSpPr>
          <p:cNvPr id="160" name="Group"/>
          <p:cNvGrpSpPr/>
          <p:nvPr/>
        </p:nvGrpSpPr>
        <p:grpSpPr>
          <a:xfrm>
            <a:off x="831953" y="1600196"/>
            <a:ext cx="519493" cy="2691009"/>
            <a:chOff x="-2" y="-2"/>
            <a:chExt cx="519492" cy="2691007"/>
          </a:xfrm>
        </p:grpSpPr>
        <p:grpSp>
          <p:nvGrpSpPr>
            <p:cNvPr id="150" name="Group"/>
            <p:cNvGrpSpPr/>
            <p:nvPr/>
          </p:nvGrpSpPr>
          <p:grpSpPr>
            <a:xfrm>
              <a:off x="-3" y="723958"/>
              <a:ext cx="519493" cy="519489"/>
              <a:chOff x="-1" y="-1"/>
              <a:chExt cx="519492" cy="519488"/>
            </a:xfrm>
          </p:grpSpPr>
          <p:sp>
            <p:nvSpPr>
              <p:cNvPr id="148" name="Circle"/>
              <p:cNvSpPr/>
              <p:nvPr/>
            </p:nvSpPr>
            <p:spPr>
              <a:xfrm>
                <a:off x="-2" y="-2"/>
                <a:ext cx="519494" cy="519489"/>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49" name="👩🏻.png" descr="👩🏻.png"/>
              <p:cNvPicPr>
                <a:picLocks noChangeAspect="1"/>
              </p:cNvPicPr>
              <p:nvPr/>
            </p:nvPicPr>
            <p:blipFill>
              <a:blip r:embed="rId4">
                <a:extLst/>
              </a:blip>
              <a:stretch>
                <a:fillRect/>
              </a:stretch>
            </p:blipFill>
            <p:spPr>
              <a:xfrm>
                <a:off x="103321" y="113400"/>
                <a:ext cx="291248" cy="292684"/>
              </a:xfrm>
              <a:prstGeom prst="rect">
                <a:avLst/>
              </a:prstGeom>
              <a:ln w="12700" cap="flat">
                <a:noFill/>
                <a:miter lim="400000"/>
              </a:ln>
              <a:effectLst/>
            </p:spPr>
          </p:pic>
        </p:grpSp>
        <p:grpSp>
          <p:nvGrpSpPr>
            <p:cNvPr id="153" name="Group"/>
            <p:cNvGrpSpPr/>
            <p:nvPr/>
          </p:nvGrpSpPr>
          <p:grpSpPr>
            <a:xfrm>
              <a:off x="-3" y="2171517"/>
              <a:ext cx="519493" cy="519489"/>
              <a:chOff x="-1" y="-1"/>
              <a:chExt cx="519492" cy="519488"/>
            </a:xfrm>
          </p:grpSpPr>
          <p:sp>
            <p:nvSpPr>
              <p:cNvPr id="151" name="Circle"/>
              <p:cNvSpPr/>
              <p:nvPr/>
            </p:nvSpPr>
            <p:spPr>
              <a:xfrm>
                <a:off x="-2" y="-2"/>
                <a:ext cx="519494" cy="519489"/>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52" name="👧🏼.png" descr="👧🏼.png"/>
              <p:cNvPicPr>
                <a:picLocks noChangeAspect="1"/>
              </p:cNvPicPr>
              <p:nvPr/>
            </p:nvPicPr>
            <p:blipFill>
              <a:blip r:embed="rId5">
                <a:extLst/>
              </a:blip>
              <a:stretch>
                <a:fillRect/>
              </a:stretch>
            </p:blipFill>
            <p:spPr>
              <a:xfrm>
                <a:off x="96481" y="94680"/>
                <a:ext cx="329408" cy="330844"/>
              </a:xfrm>
              <a:prstGeom prst="rect">
                <a:avLst/>
              </a:prstGeom>
              <a:ln w="12700" cap="flat">
                <a:noFill/>
                <a:miter lim="400000"/>
              </a:ln>
              <a:effectLst/>
            </p:spPr>
          </p:pic>
        </p:grpSp>
        <p:grpSp>
          <p:nvGrpSpPr>
            <p:cNvPr id="156" name="Group"/>
            <p:cNvGrpSpPr/>
            <p:nvPr/>
          </p:nvGrpSpPr>
          <p:grpSpPr>
            <a:xfrm>
              <a:off x="-3" y="-3"/>
              <a:ext cx="519493" cy="519489"/>
              <a:chOff x="-1" y="-1"/>
              <a:chExt cx="519492" cy="519488"/>
            </a:xfrm>
          </p:grpSpPr>
          <p:sp>
            <p:nvSpPr>
              <p:cNvPr id="154" name="Circle"/>
              <p:cNvSpPr/>
              <p:nvPr/>
            </p:nvSpPr>
            <p:spPr>
              <a:xfrm>
                <a:off x="-2" y="-2"/>
                <a:ext cx="519494" cy="519489"/>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55" name="👨🏽.png" descr="👨🏽.png"/>
              <p:cNvPicPr>
                <a:picLocks noChangeAspect="1"/>
              </p:cNvPicPr>
              <p:nvPr/>
            </p:nvPicPr>
            <p:blipFill>
              <a:blip r:embed="rId6">
                <a:extLst/>
              </a:blip>
              <a:stretch>
                <a:fillRect/>
              </a:stretch>
            </p:blipFill>
            <p:spPr>
              <a:xfrm>
                <a:off x="104041" y="113400"/>
                <a:ext cx="302408" cy="303844"/>
              </a:xfrm>
              <a:prstGeom prst="rect">
                <a:avLst/>
              </a:prstGeom>
              <a:ln w="12700" cap="flat">
                <a:noFill/>
                <a:miter lim="400000"/>
              </a:ln>
              <a:effectLst/>
            </p:spPr>
          </p:pic>
        </p:grpSp>
        <p:grpSp>
          <p:nvGrpSpPr>
            <p:cNvPr id="159" name="Group"/>
            <p:cNvGrpSpPr/>
            <p:nvPr/>
          </p:nvGrpSpPr>
          <p:grpSpPr>
            <a:xfrm>
              <a:off x="-3" y="1447918"/>
              <a:ext cx="519493" cy="519489"/>
              <a:chOff x="-1" y="-1"/>
              <a:chExt cx="519492" cy="519488"/>
            </a:xfrm>
          </p:grpSpPr>
          <p:sp>
            <p:nvSpPr>
              <p:cNvPr id="157" name="Circle"/>
              <p:cNvSpPr/>
              <p:nvPr/>
            </p:nvSpPr>
            <p:spPr>
              <a:xfrm>
                <a:off x="-2" y="-2"/>
                <a:ext cx="519494" cy="519489"/>
              </a:xfrm>
              <a:prstGeom prst="ellipse">
                <a:avLst/>
              </a:prstGeom>
              <a:solidFill>
                <a:srgbClr val="F0F5FA"/>
              </a:solidFill>
              <a:ln w="12700" cap="flat">
                <a:noFill/>
                <a:miter lim="400000"/>
              </a:ln>
              <a:effectLst/>
            </p:spPr>
            <p:txBody>
              <a:bodyPr wrap="square" lIns="45718" tIns="45718" rIns="45718" bIns="45718" numCol="1" anchor="t">
                <a:noAutofit/>
              </a:bodyPr>
              <a:lstStyle/>
              <a:p>
                <a:pPr>
                  <a:defRPr spc="-1" sz="1400"/>
                </a:pPr>
              </a:p>
            </p:txBody>
          </p:sp>
          <p:pic>
            <p:nvPicPr>
              <p:cNvPr id="158" name="🧓🏼.png" descr="🧓🏼.png"/>
              <p:cNvPicPr>
                <a:picLocks noChangeAspect="1"/>
              </p:cNvPicPr>
              <p:nvPr/>
            </p:nvPicPr>
            <p:blipFill>
              <a:blip r:embed="rId7">
                <a:extLst/>
              </a:blip>
              <a:stretch>
                <a:fillRect/>
              </a:stretch>
            </p:blipFill>
            <p:spPr>
              <a:xfrm>
                <a:off x="121681" y="119880"/>
                <a:ext cx="278288" cy="279364"/>
              </a:xfrm>
              <a:prstGeom prst="rect">
                <a:avLst/>
              </a:prstGeom>
              <a:ln w="12700" cap="flat">
                <a:noFill/>
                <a:miter lim="400000"/>
              </a:ln>
              <a:effectLst/>
            </p:spPr>
          </p:pic>
        </p:grpSp>
      </p:grpSp>
      <p:sp>
        <p:nvSpPr>
          <p:cNvPr id="161" name="Поступают в организм  в основном с пищей —…"/>
          <p:cNvSpPr txBox="1"/>
          <p:nvPr/>
        </p:nvSpPr>
        <p:spPr>
          <a:xfrm>
            <a:off x="5060686" y="2618638"/>
            <a:ext cx="725425" cy="60960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gn="ctr">
              <a:defRPr spc="-1" sz="2700">
                <a:solidFill>
                  <a:srgbClr val="001F66"/>
                </a:solidFill>
                <a:latin typeface="Gilroy Semibold"/>
                <a:ea typeface="Gilroy Semibold"/>
                <a:cs typeface="Gilroy Semibold"/>
                <a:sym typeface="Gilroy Semibold"/>
              </a:defRPr>
            </a:pPr>
            <a:r>
              <a:t>[Ca]</a:t>
            </a:r>
          </a:p>
          <a:p>
            <a:pPr algn="ctr">
              <a:defRPr spc="-1" sz="1500">
                <a:solidFill>
                  <a:srgbClr val="001F66"/>
                </a:solidFill>
                <a:latin typeface="Gilroy Regular"/>
                <a:ea typeface="Gilroy Regular"/>
                <a:cs typeface="Gilroy Regular"/>
                <a:sym typeface="Gilroy Regular"/>
              </a:defRPr>
            </a:pPr>
            <a:r>
              <a:t>Calcium</a:t>
            </a:r>
          </a:p>
        </p:txBody>
      </p:sp>
      <p:pic>
        <p:nvPicPr>
          <p:cNvPr id="162" name="Calci-Prime преза-34.png" descr="Calci-Prime преза-34.png"/>
          <p:cNvPicPr>
            <a:picLocks noChangeAspect="1"/>
          </p:cNvPicPr>
          <p:nvPr/>
        </p:nvPicPr>
        <p:blipFill>
          <a:blip r:embed="rId8">
            <a:extLst/>
          </a:blip>
          <a:srcRect l="13" t="0" r="10" b="0"/>
          <a:stretch>
            <a:fillRect/>
          </a:stretch>
        </p:blipFill>
        <p:spPr>
          <a:xfrm>
            <a:off x="1455118" y="1491120"/>
            <a:ext cx="4037404" cy="2795400"/>
          </a:xfrm>
          <a:prstGeom prst="rect">
            <a:avLst/>
          </a:prstGeom>
          <a:ln w="12700">
            <a:miter lim="400000"/>
          </a:ln>
        </p:spPr>
      </p:pic>
      <p:pic>
        <p:nvPicPr>
          <p:cNvPr id="163" name="Calci-Prime преза-35.png" descr="Calci-Prime преза-35.png"/>
          <p:cNvPicPr>
            <a:picLocks noChangeAspect="1"/>
          </p:cNvPicPr>
          <p:nvPr/>
        </p:nvPicPr>
        <p:blipFill>
          <a:blip r:embed="rId9">
            <a:extLst/>
          </a:blip>
          <a:srcRect l="0" t="0" r="0" b="168"/>
          <a:stretch>
            <a:fillRect/>
          </a:stretch>
        </p:blipFill>
        <p:spPr>
          <a:xfrm>
            <a:off x="7950240" y="4815359"/>
            <a:ext cx="786243" cy="137163"/>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5"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166" name="Омега-3 — собирательное название полиненасыщенных жирных кислот (ПНЖК)"/>
          <p:cNvSpPr txBox="1"/>
          <p:nvPr/>
        </p:nvSpPr>
        <p:spPr>
          <a:xfrm>
            <a:off x="392430" y="406439"/>
            <a:ext cx="7753947" cy="111175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Кальций — самый распространенный минерал </a:t>
            </a:r>
          </a:p>
          <a:p>
            <a:pPr>
              <a:lnSpc>
                <a:spcPct val="90000"/>
              </a:lnSpc>
              <a:defRPr spc="-1" sz="2700">
                <a:solidFill>
                  <a:srgbClr val="001F66"/>
                </a:solidFill>
                <a:latin typeface="Gilroy Semibold"/>
                <a:ea typeface="Gilroy Semibold"/>
                <a:cs typeface="Gilroy Semibold"/>
                <a:sym typeface="Gilroy Semibold"/>
              </a:defRPr>
            </a:pPr>
            <a:r>
              <a:t>в организме, запасы которого находятся </a:t>
            </a:r>
            <a:br/>
            <a:r>
              <a:t>в костной ткани (98-99%)    </a:t>
            </a:r>
          </a:p>
        </p:txBody>
      </p:sp>
      <p:sp>
        <p:nvSpPr>
          <p:cNvPr id="167"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
        <p:nvSpPr>
          <p:cNvPr id="168" name="Поступают в организм  в основном с пищей —…"/>
          <p:cNvSpPr txBox="1"/>
          <p:nvPr/>
        </p:nvSpPr>
        <p:spPr>
          <a:xfrm>
            <a:off x="400918" y="1905118"/>
            <a:ext cx="260403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001F66"/>
                </a:solidFill>
                <a:latin typeface="Gilroy Semibold"/>
                <a:ea typeface="Gilroy Semibold"/>
                <a:cs typeface="Gilroy Semibold"/>
                <a:sym typeface="Gilroy Semibold"/>
              </a:defRPr>
            </a:lvl1pPr>
          </a:lstStyle>
          <a:p>
            <a:pPr/>
            <a:r>
              <a:t>Дефицит кальция может привести к </a:t>
            </a:r>
          </a:p>
        </p:txBody>
      </p:sp>
      <p:pic>
        <p:nvPicPr>
          <p:cNvPr id="169" name="Calci-Prime преза-35.png" descr="Calci-Prime преза-35.png"/>
          <p:cNvPicPr>
            <a:picLocks noChangeAspect="1"/>
          </p:cNvPicPr>
          <p:nvPr/>
        </p:nvPicPr>
        <p:blipFill>
          <a:blip r:embed="rId4">
            <a:extLst/>
          </a:blip>
          <a:srcRect l="0" t="0" r="0" b="168"/>
          <a:stretch>
            <a:fillRect/>
          </a:stretch>
        </p:blipFill>
        <p:spPr>
          <a:xfrm>
            <a:off x="7950240" y="4815359"/>
            <a:ext cx="786243" cy="137163"/>
          </a:xfrm>
          <a:prstGeom prst="rect">
            <a:avLst/>
          </a:prstGeom>
          <a:ln w="12700">
            <a:miter lim="400000"/>
          </a:ln>
        </p:spPr>
      </p:pic>
      <p:sp>
        <p:nvSpPr>
          <p:cNvPr id="170" name="Поступают в организм  в основном с пищей —…"/>
          <p:cNvSpPr txBox="1"/>
          <p:nvPr/>
        </p:nvSpPr>
        <p:spPr>
          <a:xfrm>
            <a:off x="1034473" y="2466357"/>
            <a:ext cx="2819070"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хрупкости костей и риску переломов </a:t>
            </a:r>
            <a:r>
              <a:rPr baseline="31000"/>
              <a:t>[2]</a:t>
            </a:r>
          </a:p>
        </p:txBody>
      </p:sp>
      <p:pic>
        <p:nvPicPr>
          <p:cNvPr id="171" name="Безымянный-1-02.png" descr="Безымянный-1-02.png"/>
          <p:cNvPicPr>
            <a:picLocks noChangeAspect="1"/>
          </p:cNvPicPr>
          <p:nvPr/>
        </p:nvPicPr>
        <p:blipFill>
          <a:blip r:embed="rId5">
            <a:extLst/>
          </a:blip>
          <a:stretch>
            <a:fillRect/>
          </a:stretch>
        </p:blipFill>
        <p:spPr>
          <a:xfrm>
            <a:off x="406440" y="2298600"/>
            <a:ext cx="506881" cy="506881"/>
          </a:xfrm>
          <a:prstGeom prst="rect">
            <a:avLst/>
          </a:prstGeom>
          <a:ln w="12700">
            <a:miter lim="400000"/>
          </a:ln>
        </p:spPr>
      </p:pic>
      <p:pic>
        <p:nvPicPr>
          <p:cNvPr id="172" name="Безымянный-1-05.png" descr="Безымянный-1-05.png"/>
          <p:cNvPicPr>
            <a:picLocks noChangeAspect="1"/>
          </p:cNvPicPr>
          <p:nvPr/>
        </p:nvPicPr>
        <p:blipFill>
          <a:blip r:embed="rId6">
            <a:extLst/>
          </a:blip>
          <a:stretch>
            <a:fillRect/>
          </a:stretch>
        </p:blipFill>
        <p:spPr>
          <a:xfrm>
            <a:off x="406440" y="2959199"/>
            <a:ext cx="506881" cy="506884"/>
          </a:xfrm>
          <a:prstGeom prst="rect">
            <a:avLst/>
          </a:prstGeom>
          <a:ln w="12700">
            <a:miter lim="400000"/>
          </a:ln>
        </p:spPr>
      </p:pic>
      <p:sp>
        <p:nvSpPr>
          <p:cNvPr id="173" name="кариесу и заболеванию десен [3]"/>
          <p:cNvSpPr txBox="1"/>
          <p:nvPr/>
        </p:nvSpPr>
        <p:spPr>
          <a:xfrm>
            <a:off x="1016440" y="3126600"/>
            <a:ext cx="2364640" cy="1473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кариесу и заболеванию десен </a:t>
            </a:r>
            <a:r>
              <a:rPr baseline="31000"/>
              <a:t>[3]</a:t>
            </a:r>
          </a:p>
        </p:txBody>
      </p:sp>
      <p:pic>
        <p:nvPicPr>
          <p:cNvPr id="174" name="Безымянный-1-06.png" descr="Безымянный-1-06.png"/>
          <p:cNvPicPr>
            <a:picLocks noChangeAspect="1"/>
          </p:cNvPicPr>
          <p:nvPr/>
        </p:nvPicPr>
        <p:blipFill>
          <a:blip r:embed="rId7">
            <a:extLst/>
          </a:blip>
          <a:stretch>
            <a:fillRect/>
          </a:stretch>
        </p:blipFill>
        <p:spPr>
          <a:xfrm>
            <a:off x="406440" y="3619439"/>
            <a:ext cx="506881" cy="506883"/>
          </a:xfrm>
          <a:prstGeom prst="rect">
            <a:avLst/>
          </a:prstGeom>
          <a:ln w="12700">
            <a:miter lim="400000"/>
          </a:ln>
        </p:spPr>
      </p:pic>
      <p:sp>
        <p:nvSpPr>
          <p:cNvPr id="175" name="судорогам и покалыванию в руках и ногах [4]"/>
          <p:cNvSpPr txBox="1"/>
          <p:nvPr/>
        </p:nvSpPr>
        <p:spPr>
          <a:xfrm>
            <a:off x="1023018" y="3787199"/>
            <a:ext cx="3224836"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судорогам и покалыванию в руках и ногах </a:t>
            </a:r>
            <a:r>
              <a:rPr baseline="31000"/>
              <a:t>[4]</a:t>
            </a:r>
          </a:p>
        </p:txBody>
      </p:sp>
      <p:sp>
        <p:nvSpPr>
          <p:cNvPr id="176" name="аритмии и нарушению памяти [5, 6]"/>
          <p:cNvSpPr txBox="1"/>
          <p:nvPr/>
        </p:nvSpPr>
        <p:spPr>
          <a:xfrm>
            <a:off x="5706212" y="2466357"/>
            <a:ext cx="2438629"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аритмии и нарушению памяти </a:t>
            </a:r>
            <a:r>
              <a:rPr baseline="31000"/>
              <a:t>[5, 6]</a:t>
            </a:r>
          </a:p>
        </p:txBody>
      </p:sp>
      <p:pic>
        <p:nvPicPr>
          <p:cNvPr id="177" name="Безымянный-1-04.png" descr="Безымянный-1-04.png"/>
          <p:cNvPicPr>
            <a:picLocks noChangeAspect="1"/>
          </p:cNvPicPr>
          <p:nvPr/>
        </p:nvPicPr>
        <p:blipFill>
          <a:blip r:embed="rId8">
            <a:extLst/>
          </a:blip>
          <a:stretch>
            <a:fillRect/>
          </a:stretch>
        </p:blipFill>
        <p:spPr>
          <a:xfrm>
            <a:off x="5048279" y="2298600"/>
            <a:ext cx="506883" cy="506881"/>
          </a:xfrm>
          <a:prstGeom prst="rect">
            <a:avLst/>
          </a:prstGeom>
          <a:ln w="12700">
            <a:miter lim="400000"/>
          </a:ln>
        </p:spPr>
      </p:pic>
      <p:pic>
        <p:nvPicPr>
          <p:cNvPr id="178" name="Безымянный-1-03.png" descr="Безымянный-1-03.png"/>
          <p:cNvPicPr>
            <a:picLocks noChangeAspect="1"/>
          </p:cNvPicPr>
          <p:nvPr/>
        </p:nvPicPr>
        <p:blipFill>
          <a:blip r:embed="rId9">
            <a:extLst/>
          </a:blip>
          <a:stretch>
            <a:fillRect/>
          </a:stretch>
        </p:blipFill>
        <p:spPr>
          <a:xfrm>
            <a:off x="5048279" y="2959199"/>
            <a:ext cx="506883" cy="506884"/>
          </a:xfrm>
          <a:prstGeom prst="rect">
            <a:avLst/>
          </a:prstGeom>
          <a:ln w="12700">
            <a:miter lim="400000"/>
          </a:ln>
        </p:spPr>
      </p:pic>
      <p:sp>
        <p:nvSpPr>
          <p:cNvPr id="179" name="слабости и быстрой утомляемости [7]"/>
          <p:cNvSpPr txBox="1"/>
          <p:nvPr/>
        </p:nvSpPr>
        <p:spPr>
          <a:xfrm>
            <a:off x="5693728" y="3126600"/>
            <a:ext cx="2641550" cy="1473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слабости и быстрой утомляемости </a:t>
            </a:r>
            <a:r>
              <a:rPr baseline="31000"/>
              <a:t>[7]</a:t>
            </a:r>
          </a:p>
        </p:txBody>
      </p:sp>
      <p:pic>
        <p:nvPicPr>
          <p:cNvPr id="180" name="Безымянный-1-01.png" descr="Безымянный-1-01.png"/>
          <p:cNvPicPr>
            <a:picLocks noChangeAspect="1"/>
          </p:cNvPicPr>
          <p:nvPr/>
        </p:nvPicPr>
        <p:blipFill>
          <a:blip r:embed="rId10">
            <a:extLst/>
          </a:blip>
          <a:stretch>
            <a:fillRect/>
          </a:stretch>
        </p:blipFill>
        <p:spPr>
          <a:xfrm>
            <a:off x="5048279" y="3619439"/>
            <a:ext cx="506883" cy="506883"/>
          </a:xfrm>
          <a:prstGeom prst="rect">
            <a:avLst/>
          </a:prstGeom>
          <a:ln w="12700">
            <a:miter lim="400000"/>
          </a:ln>
        </p:spPr>
      </p:pic>
      <p:sp>
        <p:nvSpPr>
          <p:cNvPr id="181" name="усилению симптомов ПМС у женщин [8]"/>
          <p:cNvSpPr txBox="1"/>
          <p:nvPr/>
        </p:nvSpPr>
        <p:spPr>
          <a:xfrm>
            <a:off x="5722363" y="3787199"/>
            <a:ext cx="2776221"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усилению симптомов ПМС у женщин </a:t>
            </a:r>
            <a:r>
              <a:rPr baseline="31000"/>
              <a:t>[8]</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5"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186" name="Омега-3 — собирательное название полиненасыщенных жирных кислот (ПНЖК)"/>
          <p:cNvSpPr txBox="1"/>
          <p:nvPr/>
        </p:nvSpPr>
        <p:spPr>
          <a:xfrm>
            <a:off x="392429" y="406440"/>
            <a:ext cx="7607745"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Неизбежные потери: ежедневно из организма </a:t>
            </a:r>
            <a:br/>
            <a:r>
              <a:t>выводится около 1000 мг кальция </a:t>
            </a:r>
          </a:p>
        </p:txBody>
      </p:sp>
      <p:sp>
        <p:nvSpPr>
          <p:cNvPr id="187"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
        <p:nvSpPr>
          <p:cNvPr id="188" name="Rounded Rectangle"/>
          <p:cNvSpPr/>
          <p:nvPr/>
        </p:nvSpPr>
        <p:spPr>
          <a:xfrm>
            <a:off x="406440" y="1587599"/>
            <a:ext cx="3402361" cy="837003"/>
          </a:xfrm>
          <a:prstGeom prst="roundRect">
            <a:avLst>
              <a:gd name="adj" fmla="val 13636"/>
            </a:avLst>
          </a:prstGeom>
          <a:solidFill>
            <a:srgbClr val="FFFFFF"/>
          </a:solidFill>
          <a:ln w="12700">
            <a:miter lim="400000"/>
          </a:ln>
        </p:spPr>
        <p:txBody>
          <a:bodyPr lIns="45718" tIns="45718" rIns="45718" bIns="45718"/>
          <a:lstStyle/>
          <a:p>
            <a:pPr>
              <a:defRPr spc="-1" sz="1400"/>
            </a:pPr>
          </a:p>
        </p:txBody>
      </p:sp>
      <p:sp>
        <p:nvSpPr>
          <p:cNvPr id="189" name="Поступают в организм  в основном с пищей —…"/>
          <p:cNvSpPr txBox="1"/>
          <p:nvPr/>
        </p:nvSpPr>
        <p:spPr>
          <a:xfrm>
            <a:off x="520557" y="1658878"/>
            <a:ext cx="3173765" cy="6807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200">
                <a:solidFill>
                  <a:srgbClr val="001F67"/>
                </a:solidFill>
                <a:latin typeface="Gilroy Regular"/>
                <a:ea typeface="Gilroy Regular"/>
                <a:cs typeface="Gilroy Regular"/>
                <a:sym typeface="Gilroy Regular"/>
              </a:defRPr>
            </a:pPr>
            <a:r>
              <a:t>Кальций участвует во всех жизненных процессах, поэтому важно обеспечить его стабильное поступление с пищей </a:t>
            </a:r>
          </a:p>
          <a:p>
            <a:pPr>
              <a:defRPr spc="-1" sz="1200">
                <a:solidFill>
                  <a:srgbClr val="001F67"/>
                </a:solidFill>
                <a:latin typeface="Gilroy Regular"/>
                <a:ea typeface="Gilroy Regular"/>
                <a:cs typeface="Gilroy Regular"/>
                <a:sym typeface="Gilroy Regular"/>
              </a:defRPr>
            </a:pPr>
            <a:r>
              <a:t>и водой.</a:t>
            </a:r>
          </a:p>
        </p:txBody>
      </p:sp>
      <p:sp>
        <p:nvSpPr>
          <p:cNvPr id="190" name="Поступают в организм  в основном с пищей —…"/>
          <p:cNvSpPr txBox="1"/>
          <p:nvPr/>
        </p:nvSpPr>
        <p:spPr>
          <a:xfrm>
            <a:off x="452880" y="3530520"/>
            <a:ext cx="2280819" cy="5029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Примерные объемы продуктов, </a:t>
            </a:r>
            <a:br/>
            <a:r>
              <a:t>которые содержат дневную </a:t>
            </a:r>
            <a:br/>
            <a:r>
              <a:t>норму кальция — 1000 мг </a:t>
            </a:r>
            <a:r>
              <a:rPr baseline="31000"/>
              <a:t>[9]</a:t>
            </a:r>
            <a:r>
              <a:t> </a:t>
            </a:r>
          </a:p>
        </p:txBody>
      </p:sp>
      <p:sp>
        <p:nvSpPr>
          <p:cNvPr id="191" name="Поступают в организм  в основном с пищей —…"/>
          <p:cNvSpPr txBox="1"/>
          <p:nvPr/>
        </p:nvSpPr>
        <p:spPr>
          <a:xfrm>
            <a:off x="7410960" y="2833197"/>
            <a:ext cx="1396083"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000">
                <a:solidFill>
                  <a:srgbClr val="001F67"/>
                </a:solidFill>
                <a:latin typeface="Gilroy Regular"/>
                <a:ea typeface="Gilroy Regular"/>
                <a:cs typeface="Gilroy Regular"/>
                <a:sym typeface="Gilroy Regular"/>
              </a:defRPr>
            </a:pPr>
            <a:r>
              <a:t>~ 2,8 л (14 стаканов) </a:t>
            </a:r>
          </a:p>
          <a:p>
            <a:pPr algn="ctr">
              <a:defRPr spc="-1" sz="1000">
                <a:solidFill>
                  <a:srgbClr val="001F67"/>
                </a:solidFill>
                <a:latin typeface="Gilroy Regular"/>
                <a:ea typeface="Gilroy Regular"/>
                <a:cs typeface="Gilroy Regular"/>
                <a:sym typeface="Gilroy Regular"/>
              </a:defRPr>
            </a:pPr>
            <a:r>
              <a:t>минеральной воды</a:t>
            </a:r>
          </a:p>
        </p:txBody>
      </p:sp>
      <p:sp>
        <p:nvSpPr>
          <p:cNvPr id="192" name="Поступают в организм  в основном с пищей —…"/>
          <p:cNvSpPr txBox="1"/>
          <p:nvPr/>
        </p:nvSpPr>
        <p:spPr>
          <a:xfrm>
            <a:off x="4172398" y="2833197"/>
            <a:ext cx="1243443"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000">
                <a:solidFill>
                  <a:srgbClr val="001F67"/>
                </a:solidFill>
                <a:latin typeface="Gilroy Regular"/>
                <a:ea typeface="Gilroy Regular"/>
                <a:cs typeface="Gilroy Regular"/>
                <a:sym typeface="Gilroy Regular"/>
              </a:defRPr>
            </a:pPr>
            <a:r>
              <a:t>~ 830 мл </a:t>
            </a:r>
            <a:br/>
            <a:r>
              <a:t>(4 стакана) молока</a:t>
            </a:r>
          </a:p>
        </p:txBody>
      </p:sp>
      <p:pic>
        <p:nvPicPr>
          <p:cNvPr id="193" name="Calci-Prime преза-09.png" descr="Calci-Prime преза-09.png"/>
          <p:cNvPicPr>
            <a:picLocks noChangeAspect="1"/>
          </p:cNvPicPr>
          <p:nvPr/>
        </p:nvPicPr>
        <p:blipFill>
          <a:blip r:embed="rId4">
            <a:extLst/>
          </a:blip>
          <a:srcRect l="16" t="0" r="15" b="0"/>
          <a:stretch>
            <a:fillRect/>
          </a:stretch>
        </p:blipFill>
        <p:spPr>
          <a:xfrm>
            <a:off x="4235039" y="3210840"/>
            <a:ext cx="1118523" cy="1118523"/>
          </a:xfrm>
          <a:prstGeom prst="rect">
            <a:avLst/>
          </a:prstGeom>
          <a:ln w="12700">
            <a:miter lim="400000"/>
          </a:ln>
        </p:spPr>
      </p:pic>
      <p:sp>
        <p:nvSpPr>
          <p:cNvPr id="194" name="Поступают в организм  в основном с пищей —…"/>
          <p:cNvSpPr txBox="1"/>
          <p:nvPr/>
        </p:nvSpPr>
        <p:spPr>
          <a:xfrm>
            <a:off x="4255560" y="4456800"/>
            <a:ext cx="1077480"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000">
                <a:solidFill>
                  <a:srgbClr val="001F67"/>
                </a:solidFill>
                <a:latin typeface="Gilroy Regular"/>
                <a:ea typeface="Gilroy Regular"/>
                <a:cs typeface="Gilroy Regular"/>
                <a:sym typeface="Gilroy Regular"/>
              </a:defRPr>
            </a:pPr>
            <a:r>
              <a:t>~ 90 г</a:t>
            </a:r>
          </a:p>
          <a:p>
            <a:pPr algn="ctr">
              <a:defRPr spc="-1" sz="1000">
                <a:solidFill>
                  <a:srgbClr val="001F67"/>
                </a:solidFill>
                <a:latin typeface="Gilroy Regular"/>
                <a:ea typeface="Gilroy Regular"/>
                <a:cs typeface="Gilroy Regular"/>
                <a:sym typeface="Gilroy Regular"/>
              </a:defRPr>
            </a:pPr>
            <a:r>
              <a:t>сыра пармезана</a:t>
            </a:r>
          </a:p>
        </p:txBody>
      </p:sp>
      <p:sp>
        <p:nvSpPr>
          <p:cNvPr id="195" name="Поступают в организм  в основном с пищей —…"/>
          <p:cNvSpPr txBox="1"/>
          <p:nvPr/>
        </p:nvSpPr>
        <p:spPr>
          <a:xfrm>
            <a:off x="5820840" y="2833197"/>
            <a:ext cx="1261443"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000">
                <a:solidFill>
                  <a:srgbClr val="001F67"/>
                </a:solidFill>
                <a:latin typeface="Gilroy Regular"/>
                <a:ea typeface="Gilroy Regular"/>
                <a:cs typeface="Gilroy Regular"/>
                <a:sym typeface="Gilroy Regular"/>
              </a:defRPr>
            </a:pPr>
            <a:r>
              <a:t>~ 900 г </a:t>
            </a:r>
          </a:p>
          <a:p>
            <a:pPr algn="ctr">
              <a:defRPr spc="-1" sz="1000">
                <a:solidFill>
                  <a:srgbClr val="001F67"/>
                </a:solidFill>
                <a:latin typeface="Gilroy Regular"/>
                <a:ea typeface="Gilroy Regular"/>
                <a:cs typeface="Gilroy Regular"/>
                <a:sym typeface="Gilroy Regular"/>
              </a:defRPr>
            </a:pPr>
            <a:r>
              <a:t>отварной  брокколи</a:t>
            </a:r>
          </a:p>
        </p:txBody>
      </p:sp>
      <p:sp>
        <p:nvSpPr>
          <p:cNvPr id="196" name="Поступают в организм  в основном с пищей —…"/>
          <p:cNvSpPr txBox="1"/>
          <p:nvPr/>
        </p:nvSpPr>
        <p:spPr>
          <a:xfrm>
            <a:off x="6229798" y="4456800"/>
            <a:ext cx="443880"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000">
                <a:solidFill>
                  <a:srgbClr val="001F67"/>
                </a:solidFill>
                <a:latin typeface="Gilroy Regular"/>
                <a:ea typeface="Gilroy Regular"/>
                <a:cs typeface="Gilroy Regular"/>
                <a:sym typeface="Gilroy Regular"/>
              </a:defRPr>
            </a:pPr>
            <a:r>
              <a:t>~ 2 кг </a:t>
            </a:r>
          </a:p>
          <a:p>
            <a:pPr algn="ctr">
              <a:defRPr spc="-1" sz="1000">
                <a:solidFill>
                  <a:srgbClr val="001F67"/>
                </a:solidFill>
                <a:latin typeface="Gilroy Regular"/>
                <a:ea typeface="Gilroy Regular"/>
                <a:cs typeface="Gilroy Regular"/>
                <a:sym typeface="Gilroy Regular"/>
              </a:defRPr>
            </a:pPr>
            <a:r>
              <a:t>мюсли</a:t>
            </a:r>
          </a:p>
        </p:txBody>
      </p:sp>
      <p:sp>
        <p:nvSpPr>
          <p:cNvPr id="197" name="Поступают в организм  в основном с пищей —…"/>
          <p:cNvSpPr txBox="1"/>
          <p:nvPr/>
        </p:nvSpPr>
        <p:spPr>
          <a:xfrm>
            <a:off x="1462320" y="4813398"/>
            <a:ext cx="1291083"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5" invalidUrl="" action="" tgtFrame="" tooltip="" history="1" highlightClick="0" endSnd="0"/>
              </a:defRPr>
            </a:lvl1pPr>
          </a:lstStyle>
          <a:p>
            <a:pPr/>
            <a:r>
              <a:rPr>
                <a:hlinkClick r:id="rId5" invalidUrl="" action="" tgtFrame="" tooltip="" history="1" highlightClick="0" endSnd="0"/>
              </a:rPr>
              <a:t>читать исследование</a:t>
            </a:r>
          </a:p>
        </p:txBody>
      </p:sp>
      <p:sp>
        <p:nvSpPr>
          <p:cNvPr id="198" name="Rectangle"/>
          <p:cNvSpPr/>
          <p:nvPr/>
        </p:nvSpPr>
        <p:spPr>
          <a:xfrm>
            <a:off x="0" y="-698402"/>
            <a:ext cx="7034760" cy="506884"/>
          </a:xfrm>
          <a:prstGeom prst="rect">
            <a:avLst/>
          </a:prstGeom>
          <a:solidFill>
            <a:srgbClr val="000000"/>
          </a:solidFill>
          <a:ln w="12700">
            <a:miter lim="400000"/>
          </a:ln>
        </p:spPr>
        <p:txBody>
          <a:bodyPr lIns="45718" tIns="45718" rIns="45718" bIns="45718"/>
          <a:lstStyle/>
          <a:p>
            <a:pPr>
              <a:defRPr spc="-1" sz="1400"/>
            </a:pPr>
          </a:p>
        </p:txBody>
      </p:sp>
      <p:sp>
        <p:nvSpPr>
          <p:cNvPr id="199" name="Line"/>
          <p:cNvSpPr/>
          <p:nvPr/>
        </p:nvSpPr>
        <p:spPr>
          <a:xfrm>
            <a:off x="2972517" y="3834719"/>
            <a:ext cx="546123" cy="363"/>
          </a:xfrm>
          <a:prstGeom prst="line">
            <a:avLst/>
          </a:prstGeom>
          <a:ln w="12600">
            <a:solidFill>
              <a:srgbClr val="001F66"/>
            </a:solidFill>
            <a:tailEnd type="triangle"/>
          </a:ln>
        </p:spPr>
        <p:txBody>
          <a:bodyPr lIns="45718" tIns="45718" rIns="45718" bIns="45718"/>
          <a:lstStyle/>
          <a:p>
            <a:pPr/>
          </a:p>
        </p:txBody>
      </p:sp>
      <p:pic>
        <p:nvPicPr>
          <p:cNvPr id="200" name="Calci-Prime преза-35.png" descr="Calci-Prime преза-35.png"/>
          <p:cNvPicPr>
            <a:picLocks noChangeAspect="1"/>
          </p:cNvPicPr>
          <p:nvPr/>
        </p:nvPicPr>
        <p:blipFill>
          <a:blip r:embed="rId6">
            <a:extLst/>
          </a:blip>
          <a:srcRect l="0" t="0" r="0" b="168"/>
          <a:stretch>
            <a:fillRect/>
          </a:stretch>
        </p:blipFill>
        <p:spPr>
          <a:xfrm>
            <a:off x="7950240" y="4815359"/>
            <a:ext cx="786243" cy="137163"/>
          </a:xfrm>
          <a:prstGeom prst="rect">
            <a:avLst/>
          </a:prstGeom>
          <a:ln w="12700">
            <a:miter lim="400000"/>
          </a:ln>
        </p:spPr>
      </p:pic>
      <p:pic>
        <p:nvPicPr>
          <p:cNvPr id="201" name="Безымянный-1-12.png" descr="Безымянный-1-12.png"/>
          <p:cNvPicPr>
            <a:picLocks noChangeAspect="1"/>
          </p:cNvPicPr>
          <p:nvPr/>
        </p:nvPicPr>
        <p:blipFill>
          <a:blip r:embed="rId7">
            <a:extLst/>
          </a:blip>
          <a:stretch>
            <a:fillRect/>
          </a:stretch>
        </p:blipFill>
        <p:spPr>
          <a:xfrm>
            <a:off x="7549919" y="1574640"/>
            <a:ext cx="1118521" cy="1118523"/>
          </a:xfrm>
          <a:prstGeom prst="rect">
            <a:avLst/>
          </a:prstGeom>
          <a:ln w="12700">
            <a:miter lim="400000"/>
          </a:ln>
        </p:spPr>
      </p:pic>
      <p:pic>
        <p:nvPicPr>
          <p:cNvPr id="202" name="Безымянный-1-13.png" descr="Безымянный-1-13.png"/>
          <p:cNvPicPr>
            <a:picLocks noChangeAspect="1"/>
          </p:cNvPicPr>
          <p:nvPr/>
        </p:nvPicPr>
        <p:blipFill>
          <a:blip r:embed="rId8">
            <a:extLst/>
          </a:blip>
          <a:stretch>
            <a:fillRect/>
          </a:stretch>
        </p:blipFill>
        <p:spPr>
          <a:xfrm>
            <a:off x="4235039" y="1574640"/>
            <a:ext cx="1118523" cy="1118523"/>
          </a:xfrm>
          <a:prstGeom prst="rect">
            <a:avLst/>
          </a:prstGeom>
          <a:ln w="12700">
            <a:miter lim="400000"/>
          </a:ln>
        </p:spPr>
      </p:pic>
      <p:pic>
        <p:nvPicPr>
          <p:cNvPr id="203" name="Безымянный-1-14.png" descr="Безымянный-1-14.png"/>
          <p:cNvPicPr>
            <a:picLocks noChangeAspect="1"/>
          </p:cNvPicPr>
          <p:nvPr/>
        </p:nvPicPr>
        <p:blipFill>
          <a:blip r:embed="rId9">
            <a:extLst/>
          </a:blip>
          <a:stretch>
            <a:fillRect/>
          </a:stretch>
        </p:blipFill>
        <p:spPr>
          <a:xfrm>
            <a:off x="5892479" y="1587599"/>
            <a:ext cx="1118523" cy="1118521"/>
          </a:xfrm>
          <a:prstGeom prst="rect">
            <a:avLst/>
          </a:prstGeom>
          <a:ln w="12700">
            <a:miter lim="400000"/>
          </a:ln>
        </p:spPr>
      </p:pic>
      <p:pic>
        <p:nvPicPr>
          <p:cNvPr id="204" name="Безымянный-1-10.png" descr="Безымянный-1-10.png"/>
          <p:cNvPicPr>
            <a:picLocks noChangeAspect="1"/>
          </p:cNvPicPr>
          <p:nvPr/>
        </p:nvPicPr>
        <p:blipFill>
          <a:blip r:embed="rId10">
            <a:extLst/>
          </a:blip>
          <a:stretch>
            <a:fillRect/>
          </a:stretch>
        </p:blipFill>
        <p:spPr>
          <a:xfrm>
            <a:off x="5892479" y="3226317"/>
            <a:ext cx="1118523" cy="1118524"/>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8"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209" name="Омега-3 — собирательное название полиненасыщенных жирных кислот (ПНЖК)"/>
          <p:cNvSpPr txBox="1"/>
          <p:nvPr/>
        </p:nvSpPr>
        <p:spPr>
          <a:xfrm>
            <a:off x="392429" y="406440"/>
            <a:ext cx="7365874"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Только 30% кальция усваивается из пищи</a:t>
            </a:r>
            <a:r>
              <a:rPr baseline="31000"/>
              <a:t>[10]</a:t>
            </a:r>
            <a:r>
              <a:t>   </a:t>
            </a:r>
          </a:p>
          <a:p>
            <a:pPr>
              <a:lnSpc>
                <a:spcPct val="90000"/>
              </a:lnSpc>
              <a:defRPr spc="-1" sz="2700">
                <a:solidFill>
                  <a:srgbClr val="001F66"/>
                </a:solidFill>
                <a:latin typeface="Gilroy Semibold"/>
                <a:ea typeface="Gilroy Semibold"/>
                <a:cs typeface="Gilroy Semibold"/>
                <a:sym typeface="Gilroy Semibold"/>
              </a:defRPr>
            </a:pPr>
            <a:r>
              <a:t>К тому же его может потребоваться больше:  </a:t>
            </a:r>
          </a:p>
        </p:txBody>
      </p:sp>
      <p:grpSp>
        <p:nvGrpSpPr>
          <p:cNvPr id="228" name="Group"/>
          <p:cNvGrpSpPr/>
          <p:nvPr/>
        </p:nvGrpSpPr>
        <p:grpSpPr>
          <a:xfrm>
            <a:off x="406437" y="1918798"/>
            <a:ext cx="7614303" cy="1862287"/>
            <a:chOff x="-1" y="0"/>
            <a:chExt cx="7614301" cy="1862286"/>
          </a:xfrm>
        </p:grpSpPr>
        <p:grpSp>
          <p:nvGrpSpPr>
            <p:cNvPr id="212" name="Group"/>
            <p:cNvGrpSpPr/>
            <p:nvPr/>
          </p:nvGrpSpPr>
          <p:grpSpPr>
            <a:xfrm>
              <a:off x="-2" y="-1"/>
              <a:ext cx="3793349" cy="517325"/>
              <a:chOff x="0" y="0"/>
              <a:chExt cx="3793347" cy="517323"/>
            </a:xfrm>
          </p:grpSpPr>
          <p:sp>
            <p:nvSpPr>
              <p:cNvPr id="210" name="Поступают в организм  в основном с пищей —…"/>
              <p:cNvSpPr txBox="1"/>
              <p:nvPr/>
            </p:nvSpPr>
            <p:spPr>
              <a:xfrm>
                <a:off x="626433" y="0"/>
                <a:ext cx="3166915" cy="50292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p>
                <a:pPr>
                  <a:defRPr spc="-1" sz="1200">
                    <a:solidFill>
                      <a:srgbClr val="001F67"/>
                    </a:solidFill>
                    <a:latin typeface="Gilroy Regular"/>
                    <a:ea typeface="Gilroy Regular"/>
                    <a:cs typeface="Gilroy Regular"/>
                    <a:sym typeface="Gilroy Regular"/>
                  </a:defRPr>
                </a:pPr>
                <a:r>
                  <a:t>при избытке в рационе поваренной соли</a:t>
                </a:r>
                <a:r>
                  <a:rPr baseline="31000"/>
                  <a:t>[11]</a:t>
                </a:r>
                <a:r>
                  <a:t>, </a:t>
                </a:r>
                <a:br/>
                <a:r>
                  <a:t>спиртных напитков</a:t>
                </a:r>
                <a:r>
                  <a:rPr baseline="31000"/>
                  <a:t>[12] </a:t>
                </a:r>
              </a:p>
              <a:p>
                <a:pPr>
                  <a:defRPr spc="-1" sz="1200">
                    <a:solidFill>
                      <a:srgbClr val="001F67"/>
                    </a:solidFill>
                    <a:latin typeface="Gilroy Regular"/>
                    <a:ea typeface="Gilroy Regular"/>
                    <a:cs typeface="Gilroy Regular"/>
                    <a:sym typeface="Gilroy Regular"/>
                  </a:defRPr>
                </a:pPr>
                <a:r>
                  <a:t>и кофеина (≥ 400 мг/день)</a:t>
                </a:r>
                <a:r>
                  <a:rPr baseline="31000"/>
                  <a:t>[13]</a:t>
                </a:r>
              </a:p>
            </p:txBody>
          </p:sp>
          <p:pic>
            <p:nvPicPr>
              <p:cNvPr id="211" name="Безымянный-1-23.png" descr="Безымянный-1-23.png"/>
              <p:cNvPicPr>
                <a:picLocks noChangeAspect="1"/>
              </p:cNvPicPr>
              <p:nvPr/>
            </p:nvPicPr>
            <p:blipFill>
              <a:blip r:embed="rId4">
                <a:extLst/>
              </a:blip>
              <a:stretch>
                <a:fillRect/>
              </a:stretch>
            </p:blipFill>
            <p:spPr>
              <a:xfrm>
                <a:off x="0" y="10440"/>
                <a:ext cx="506883" cy="506884"/>
              </a:xfrm>
              <a:prstGeom prst="rect">
                <a:avLst/>
              </a:prstGeom>
              <a:ln w="12700" cap="flat">
                <a:noFill/>
                <a:miter lim="400000"/>
              </a:ln>
              <a:effectLst/>
            </p:spPr>
          </p:pic>
        </p:grpSp>
        <p:grpSp>
          <p:nvGrpSpPr>
            <p:cNvPr id="215" name="Group"/>
            <p:cNvGrpSpPr/>
            <p:nvPr/>
          </p:nvGrpSpPr>
          <p:grpSpPr>
            <a:xfrm>
              <a:off x="4650120" y="10438"/>
              <a:ext cx="2964181" cy="506886"/>
              <a:chOff x="0" y="0"/>
              <a:chExt cx="2964180" cy="506884"/>
            </a:xfrm>
          </p:grpSpPr>
          <p:sp>
            <p:nvSpPr>
              <p:cNvPr id="213" name="в период менопаузы у женщин[15]"/>
              <p:cNvSpPr txBox="1"/>
              <p:nvPr/>
            </p:nvSpPr>
            <p:spPr>
              <a:xfrm>
                <a:off x="609659" y="167399"/>
                <a:ext cx="2354522" cy="1473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p>
                <a:pPr>
                  <a:defRPr spc="-1" sz="1200">
                    <a:solidFill>
                      <a:srgbClr val="001F67"/>
                    </a:solidFill>
                    <a:latin typeface="Gilroy Regular"/>
                    <a:ea typeface="Gilroy Regular"/>
                    <a:cs typeface="Gilroy Regular"/>
                    <a:sym typeface="Gilroy Regular"/>
                  </a:defRPr>
                </a:pPr>
                <a:r>
                  <a:t>в период менопаузы у женщин</a:t>
                </a:r>
                <a:r>
                  <a:rPr baseline="31000"/>
                  <a:t>[15]</a:t>
                </a:r>
              </a:p>
            </p:txBody>
          </p:sp>
          <p:pic>
            <p:nvPicPr>
              <p:cNvPr id="214" name="Безымянный-1-20.png" descr="Безымянный-1-20.png"/>
              <p:cNvPicPr>
                <a:picLocks noChangeAspect="1"/>
              </p:cNvPicPr>
              <p:nvPr/>
            </p:nvPicPr>
            <p:blipFill>
              <a:blip r:embed="rId5">
                <a:extLst/>
              </a:blip>
              <a:stretch>
                <a:fillRect/>
              </a:stretch>
            </p:blipFill>
            <p:spPr>
              <a:xfrm>
                <a:off x="-1" y="-1"/>
                <a:ext cx="506883" cy="506886"/>
              </a:xfrm>
              <a:prstGeom prst="rect">
                <a:avLst/>
              </a:prstGeom>
              <a:ln w="12700" cap="flat">
                <a:noFill/>
                <a:miter lim="400000"/>
              </a:ln>
              <a:effectLst/>
            </p:spPr>
          </p:pic>
        </p:grpSp>
        <p:grpSp>
          <p:nvGrpSpPr>
            <p:cNvPr id="218" name="Group"/>
            <p:cNvGrpSpPr/>
            <p:nvPr/>
          </p:nvGrpSpPr>
          <p:grpSpPr>
            <a:xfrm>
              <a:off x="0" y="682199"/>
              <a:ext cx="2537427" cy="506886"/>
              <a:chOff x="0" y="0"/>
              <a:chExt cx="2537426" cy="506885"/>
            </a:xfrm>
          </p:grpSpPr>
          <p:pic>
            <p:nvPicPr>
              <p:cNvPr id="216" name="Безымянный-1-21.png" descr="Безымянный-1-21.png"/>
              <p:cNvPicPr>
                <a:picLocks noChangeAspect="1"/>
              </p:cNvPicPr>
              <p:nvPr/>
            </p:nvPicPr>
            <p:blipFill>
              <a:blip r:embed="rId6">
                <a:extLst/>
              </a:blip>
              <a:stretch>
                <a:fillRect/>
              </a:stretch>
            </p:blipFill>
            <p:spPr>
              <a:xfrm>
                <a:off x="0" y="0"/>
                <a:ext cx="506882" cy="506886"/>
              </a:xfrm>
              <a:prstGeom prst="rect">
                <a:avLst/>
              </a:prstGeom>
              <a:ln w="12700" cap="flat">
                <a:noFill/>
                <a:miter lim="400000"/>
              </a:ln>
              <a:effectLst/>
            </p:spPr>
          </p:pic>
          <p:sp>
            <p:nvSpPr>
              <p:cNvPr id="217" name="при нехватке витамина D3"/>
              <p:cNvSpPr txBox="1"/>
              <p:nvPr/>
            </p:nvSpPr>
            <p:spPr>
              <a:xfrm>
                <a:off x="626432" y="167759"/>
                <a:ext cx="1910995" cy="1473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lvl1pPr>
                  <a:defRPr spc="-1" sz="1200">
                    <a:solidFill>
                      <a:srgbClr val="001F67"/>
                    </a:solidFill>
                    <a:latin typeface="Gilroy Regular"/>
                    <a:ea typeface="Gilroy Regular"/>
                    <a:cs typeface="Gilroy Regular"/>
                    <a:sym typeface="Gilroy Regular"/>
                  </a:defRPr>
                </a:lvl1pPr>
              </a:lstStyle>
              <a:p>
                <a:pPr/>
                <a:r>
                  <a:t>при нехватке витамина D3</a:t>
                </a:r>
              </a:p>
            </p:txBody>
          </p:sp>
        </p:grpSp>
        <p:grpSp>
          <p:nvGrpSpPr>
            <p:cNvPr id="221" name="Group"/>
            <p:cNvGrpSpPr/>
            <p:nvPr/>
          </p:nvGrpSpPr>
          <p:grpSpPr>
            <a:xfrm>
              <a:off x="-1" y="1355400"/>
              <a:ext cx="3634598" cy="506887"/>
              <a:chOff x="0" y="0"/>
              <a:chExt cx="3634596" cy="506885"/>
            </a:xfrm>
          </p:grpSpPr>
          <p:pic>
            <p:nvPicPr>
              <p:cNvPr id="219" name="Безымянный-1-22.png" descr="Безымянный-1-22.png"/>
              <p:cNvPicPr>
                <a:picLocks noChangeAspect="1"/>
              </p:cNvPicPr>
              <p:nvPr/>
            </p:nvPicPr>
            <p:blipFill>
              <a:blip r:embed="rId7">
                <a:extLst/>
              </a:blip>
              <a:stretch>
                <a:fillRect/>
              </a:stretch>
            </p:blipFill>
            <p:spPr>
              <a:xfrm>
                <a:off x="-1" y="0"/>
                <a:ext cx="506883" cy="506886"/>
              </a:xfrm>
              <a:prstGeom prst="rect">
                <a:avLst/>
              </a:prstGeom>
              <a:ln w="12700" cap="flat">
                <a:noFill/>
                <a:miter lim="400000"/>
              </a:ln>
              <a:effectLst/>
            </p:spPr>
          </p:pic>
          <p:sp>
            <p:nvSpPr>
              <p:cNvPr id="220" name="при повышенных физических нагрузках[14]"/>
              <p:cNvSpPr txBox="1"/>
              <p:nvPr/>
            </p:nvSpPr>
            <p:spPr>
              <a:xfrm>
                <a:off x="626432" y="167399"/>
                <a:ext cx="3008165" cy="1473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p>
                <a:pPr>
                  <a:defRPr spc="-1" sz="1200">
                    <a:solidFill>
                      <a:srgbClr val="001F67"/>
                    </a:solidFill>
                    <a:latin typeface="Gilroy Regular"/>
                    <a:ea typeface="Gilroy Regular"/>
                    <a:cs typeface="Gilroy Regular"/>
                    <a:sym typeface="Gilroy Regular"/>
                  </a:defRPr>
                </a:pPr>
                <a:r>
                  <a:t>при повышенных физических нагрузках</a:t>
                </a:r>
                <a:r>
                  <a:rPr baseline="31000"/>
                  <a:t>[14]</a:t>
                </a:r>
              </a:p>
            </p:txBody>
          </p:sp>
        </p:grpSp>
        <p:grpSp>
          <p:nvGrpSpPr>
            <p:cNvPr id="224" name="Group"/>
            <p:cNvGrpSpPr/>
            <p:nvPr/>
          </p:nvGrpSpPr>
          <p:grpSpPr>
            <a:xfrm>
              <a:off x="4651560" y="682199"/>
              <a:ext cx="2392088" cy="506886"/>
              <a:chOff x="0" y="0"/>
              <a:chExt cx="2392086" cy="506885"/>
            </a:xfrm>
          </p:grpSpPr>
          <p:pic>
            <p:nvPicPr>
              <p:cNvPr id="222" name="Безымянный-1-19.png" descr="Безымянный-1-19.png"/>
              <p:cNvPicPr>
                <a:picLocks noChangeAspect="1"/>
              </p:cNvPicPr>
              <p:nvPr/>
            </p:nvPicPr>
            <p:blipFill>
              <a:blip r:embed="rId8">
                <a:extLst/>
              </a:blip>
              <a:stretch>
                <a:fillRect/>
              </a:stretch>
            </p:blipFill>
            <p:spPr>
              <a:xfrm>
                <a:off x="0" y="0"/>
                <a:ext cx="506882" cy="506886"/>
              </a:xfrm>
              <a:prstGeom prst="rect">
                <a:avLst/>
              </a:prstGeom>
              <a:ln w="12700" cap="flat">
                <a:noFill/>
                <a:miter lim="400000"/>
              </a:ln>
              <a:effectLst/>
            </p:spPr>
          </p:pic>
          <p:sp>
            <p:nvSpPr>
              <p:cNvPr id="223" name="во время бурного роста  у детей и подростков"/>
              <p:cNvSpPr txBox="1"/>
              <p:nvPr/>
            </p:nvSpPr>
            <p:spPr>
              <a:xfrm>
                <a:off x="608219" y="78839"/>
                <a:ext cx="1783868" cy="3251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p>
                <a:pPr>
                  <a:defRPr spc="-1" sz="1200">
                    <a:solidFill>
                      <a:srgbClr val="001F67"/>
                    </a:solidFill>
                    <a:latin typeface="Gilroy Regular"/>
                    <a:ea typeface="Gilroy Regular"/>
                    <a:cs typeface="Gilroy Regular"/>
                    <a:sym typeface="Gilroy Regular"/>
                  </a:defRPr>
                </a:pPr>
                <a:r>
                  <a:t>во время бурного роста </a:t>
                </a:r>
                <a:br/>
                <a:r>
                  <a:t>у детей и подростков</a:t>
                </a:r>
              </a:p>
            </p:txBody>
          </p:sp>
        </p:grpSp>
        <p:grpSp>
          <p:nvGrpSpPr>
            <p:cNvPr id="227" name="Group"/>
            <p:cNvGrpSpPr/>
            <p:nvPr/>
          </p:nvGrpSpPr>
          <p:grpSpPr>
            <a:xfrm>
              <a:off x="4641840" y="1355400"/>
              <a:ext cx="2546122" cy="506887"/>
              <a:chOff x="0" y="0"/>
              <a:chExt cx="2546121" cy="506885"/>
            </a:xfrm>
          </p:grpSpPr>
          <p:pic>
            <p:nvPicPr>
              <p:cNvPr id="225" name="Безымянный-1-18.png" descr="Безымянный-1-18.png"/>
              <p:cNvPicPr>
                <a:picLocks noChangeAspect="1"/>
              </p:cNvPicPr>
              <p:nvPr/>
            </p:nvPicPr>
            <p:blipFill>
              <a:blip r:embed="rId9">
                <a:extLst/>
              </a:blip>
              <a:stretch>
                <a:fillRect/>
              </a:stretch>
            </p:blipFill>
            <p:spPr>
              <a:xfrm>
                <a:off x="0" y="0"/>
                <a:ext cx="506882" cy="506886"/>
              </a:xfrm>
              <a:prstGeom prst="rect">
                <a:avLst/>
              </a:prstGeom>
              <a:ln w="12700" cap="flat">
                <a:noFill/>
                <a:miter lim="400000"/>
              </a:ln>
              <a:effectLst/>
            </p:spPr>
          </p:pic>
          <p:sp>
            <p:nvSpPr>
              <p:cNvPr id="226" name="при длительном стрессе[16]"/>
              <p:cNvSpPr txBox="1"/>
              <p:nvPr/>
            </p:nvSpPr>
            <p:spPr>
              <a:xfrm>
                <a:off x="617939" y="167399"/>
                <a:ext cx="1928183" cy="1473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t">
                <a:spAutoFit/>
              </a:bodyPr>
              <a:lstStyle/>
              <a:p>
                <a:pPr>
                  <a:defRPr spc="-1" sz="1200">
                    <a:solidFill>
                      <a:srgbClr val="001F67"/>
                    </a:solidFill>
                    <a:latin typeface="Gilroy Regular"/>
                    <a:ea typeface="Gilroy Regular"/>
                    <a:cs typeface="Gilroy Regular"/>
                    <a:sym typeface="Gilroy Regular"/>
                  </a:defRPr>
                </a:pPr>
                <a:r>
                  <a:t>при длительном стрессе</a:t>
                </a:r>
                <a:r>
                  <a:rPr baseline="31000"/>
                  <a:t>[16]</a:t>
                </a:r>
              </a:p>
            </p:txBody>
          </p:sp>
        </p:grpSp>
      </p:grpSp>
      <p:pic>
        <p:nvPicPr>
          <p:cNvPr id="229" name="Calci-Prime преза-35.png" descr="Calci-Prime преза-35.png"/>
          <p:cNvPicPr>
            <a:picLocks noChangeAspect="1"/>
          </p:cNvPicPr>
          <p:nvPr/>
        </p:nvPicPr>
        <p:blipFill>
          <a:blip r:embed="rId10">
            <a:extLst/>
          </a:blip>
          <a:srcRect l="0" t="0" r="0" b="168"/>
          <a:stretch>
            <a:fillRect/>
          </a:stretch>
        </p:blipFill>
        <p:spPr>
          <a:xfrm>
            <a:off x="7950240" y="4815359"/>
            <a:ext cx="786243" cy="137163"/>
          </a:xfrm>
          <a:prstGeom prst="rect">
            <a:avLst/>
          </a:prstGeom>
          <a:ln w="12700">
            <a:miter lim="400000"/>
          </a:ln>
        </p:spPr>
      </p:pic>
      <p:sp>
        <p:nvSpPr>
          <p:cNvPr id="230"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4"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235" name="Омега-3 — собирательное название полиненасыщенных жирных кислот (ПНЖК)"/>
          <p:cNvSpPr txBox="1"/>
          <p:nvPr/>
        </p:nvSpPr>
        <p:spPr>
          <a:xfrm>
            <a:off x="393738" y="406440"/>
            <a:ext cx="5492980"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6"/>
                </a:solidFill>
                <a:latin typeface="Gilroy Semibold"/>
                <a:ea typeface="Gilroy Semibold"/>
                <a:cs typeface="Gilroy Semibold"/>
                <a:sym typeface="Gilroy Semibold"/>
              </a:defRPr>
            </a:lvl1pPr>
          </a:lstStyle>
          <a:p>
            <a:pPr/>
            <a:r>
              <a:t>А если кальция поступает мало?  </a:t>
            </a:r>
          </a:p>
        </p:txBody>
      </p:sp>
      <p:sp>
        <p:nvSpPr>
          <p:cNvPr id="236" name="Поступают в организм  в основном с пищей —…"/>
          <p:cNvSpPr txBox="1"/>
          <p:nvPr/>
        </p:nvSpPr>
        <p:spPr>
          <a:xfrm>
            <a:off x="393740" y="1206359"/>
            <a:ext cx="8153359" cy="5029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7"/>
                </a:solidFill>
                <a:latin typeface="Gilroy Regular"/>
                <a:ea typeface="Gilroy Regular"/>
                <a:cs typeface="Gilroy Regular"/>
                <a:sym typeface="Gilroy Regular"/>
              </a:defRPr>
            </a:lvl1pPr>
          </a:lstStyle>
          <a:p>
            <a:pPr/>
            <a:r>
              <a:t>Тогда организм использует запасы кальция из костей и зубов. Поскольку костная ткань постоянно обновляется, вымывание из неё кальция в кровь в долгосрочной перспективе приводит к уменьшению минеральной плотности костной ткани и повышению риска переломов. </a:t>
            </a:r>
          </a:p>
        </p:txBody>
      </p:sp>
      <p:pic>
        <p:nvPicPr>
          <p:cNvPr id="237" name="Calci-Prime преза-38.png" descr="Calci-Prime преза-38.png"/>
          <p:cNvPicPr>
            <a:picLocks noChangeAspect="1"/>
          </p:cNvPicPr>
          <p:nvPr/>
        </p:nvPicPr>
        <p:blipFill>
          <a:blip r:embed="rId4">
            <a:extLst/>
          </a:blip>
          <a:stretch>
            <a:fillRect/>
          </a:stretch>
        </p:blipFill>
        <p:spPr>
          <a:xfrm>
            <a:off x="514370" y="2175390"/>
            <a:ext cx="1586521" cy="1586523"/>
          </a:xfrm>
          <a:prstGeom prst="rect">
            <a:avLst/>
          </a:prstGeom>
          <a:ln w="12700">
            <a:miter lim="400000"/>
          </a:ln>
        </p:spPr>
      </p:pic>
      <p:pic>
        <p:nvPicPr>
          <p:cNvPr id="238" name="Calci-Prime преза-39.png" descr="Calci-Prime преза-39.png"/>
          <p:cNvPicPr>
            <a:picLocks noChangeAspect="1"/>
          </p:cNvPicPr>
          <p:nvPr/>
        </p:nvPicPr>
        <p:blipFill>
          <a:blip r:embed="rId5">
            <a:extLst/>
          </a:blip>
          <a:stretch>
            <a:fillRect/>
          </a:stretch>
        </p:blipFill>
        <p:spPr>
          <a:xfrm>
            <a:off x="2680130" y="2175390"/>
            <a:ext cx="1586522" cy="1586523"/>
          </a:xfrm>
          <a:prstGeom prst="rect">
            <a:avLst/>
          </a:prstGeom>
          <a:ln w="12700">
            <a:miter lim="400000"/>
          </a:ln>
        </p:spPr>
      </p:pic>
      <p:pic>
        <p:nvPicPr>
          <p:cNvPr id="239" name="Calci-Prime преза-40.png" descr="Calci-Prime преза-40.png"/>
          <p:cNvPicPr>
            <a:picLocks noChangeAspect="1"/>
          </p:cNvPicPr>
          <p:nvPr/>
        </p:nvPicPr>
        <p:blipFill>
          <a:blip r:embed="rId6">
            <a:extLst/>
          </a:blip>
          <a:stretch>
            <a:fillRect/>
          </a:stretch>
        </p:blipFill>
        <p:spPr>
          <a:xfrm>
            <a:off x="4845529" y="2175390"/>
            <a:ext cx="1586522" cy="1586523"/>
          </a:xfrm>
          <a:prstGeom prst="rect">
            <a:avLst/>
          </a:prstGeom>
          <a:ln w="12700">
            <a:miter lim="400000"/>
          </a:ln>
        </p:spPr>
      </p:pic>
      <p:pic>
        <p:nvPicPr>
          <p:cNvPr id="240" name="Calci-Prime преза-41.png" descr="Calci-Prime преза-41.png"/>
          <p:cNvPicPr>
            <a:picLocks noChangeAspect="1"/>
          </p:cNvPicPr>
          <p:nvPr/>
        </p:nvPicPr>
        <p:blipFill>
          <a:blip r:embed="rId7">
            <a:extLst/>
          </a:blip>
          <a:stretch>
            <a:fillRect/>
          </a:stretch>
        </p:blipFill>
        <p:spPr>
          <a:xfrm>
            <a:off x="7011289" y="2175390"/>
            <a:ext cx="1586523" cy="1586523"/>
          </a:xfrm>
          <a:prstGeom prst="rect">
            <a:avLst/>
          </a:prstGeom>
          <a:ln w="12700">
            <a:miter lim="400000"/>
          </a:ln>
        </p:spPr>
      </p:pic>
      <p:sp>
        <p:nvSpPr>
          <p:cNvPr id="241" name="Поступают в организм  в основном с пищей —…"/>
          <p:cNvSpPr txBox="1"/>
          <p:nvPr/>
        </p:nvSpPr>
        <p:spPr>
          <a:xfrm>
            <a:off x="806328" y="3968910"/>
            <a:ext cx="964085" cy="3251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200">
                <a:solidFill>
                  <a:srgbClr val="001F67"/>
                </a:solidFill>
                <a:latin typeface="Gilroy Regular"/>
                <a:ea typeface="Gilroy Regular"/>
                <a:cs typeface="Gilroy Regular"/>
                <a:sym typeface="Gilroy Regular"/>
              </a:defRPr>
            </a:pPr>
            <a:r>
              <a:t>Здоровые </a:t>
            </a:r>
          </a:p>
          <a:p>
            <a:pPr algn="ctr">
              <a:defRPr spc="-1" sz="1200">
                <a:solidFill>
                  <a:srgbClr val="001F67"/>
                </a:solidFill>
                <a:latin typeface="Gilroy Regular"/>
                <a:ea typeface="Gilroy Regular"/>
                <a:cs typeface="Gilroy Regular"/>
                <a:sym typeface="Gilroy Regular"/>
              </a:defRPr>
            </a:pPr>
            <a:r>
              <a:t>кости и зубы</a:t>
            </a:r>
          </a:p>
        </p:txBody>
      </p:sp>
      <p:sp>
        <p:nvSpPr>
          <p:cNvPr id="242" name="Поступают в организм  в основном с пищей —…"/>
          <p:cNvSpPr txBox="1"/>
          <p:nvPr/>
        </p:nvSpPr>
        <p:spPr>
          <a:xfrm>
            <a:off x="3759048" y="4063950"/>
            <a:ext cx="1560964"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вымывание кальция</a:t>
            </a:r>
          </a:p>
        </p:txBody>
      </p:sp>
      <p:sp>
        <p:nvSpPr>
          <p:cNvPr id="243" name="Поступают в организм  в основном с пищей —…"/>
          <p:cNvSpPr txBox="1"/>
          <p:nvPr/>
        </p:nvSpPr>
        <p:spPr>
          <a:xfrm>
            <a:off x="7346808" y="3968910"/>
            <a:ext cx="993240" cy="3251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defRPr spc="-1" sz="1200">
                <a:solidFill>
                  <a:srgbClr val="001F67"/>
                </a:solidFill>
                <a:latin typeface="Gilroy Regular"/>
                <a:ea typeface="Gilroy Regular"/>
                <a:cs typeface="Gilroy Regular"/>
                <a:sym typeface="Gilroy Regular"/>
              </a:defRPr>
            </a:pPr>
            <a:r>
              <a:t>Развитие </a:t>
            </a:r>
            <a:br/>
            <a:r>
              <a:t>остеопороза</a:t>
            </a:r>
          </a:p>
        </p:txBody>
      </p:sp>
      <p:sp>
        <p:nvSpPr>
          <p:cNvPr id="244" name="Line"/>
          <p:cNvSpPr/>
          <p:nvPr/>
        </p:nvSpPr>
        <p:spPr>
          <a:xfrm flipV="1">
            <a:off x="2267567" y="4141708"/>
            <a:ext cx="1066684" cy="2523"/>
          </a:xfrm>
          <a:prstGeom prst="line">
            <a:avLst/>
          </a:prstGeom>
          <a:ln w="12600">
            <a:solidFill>
              <a:srgbClr val="001F66"/>
            </a:solidFill>
            <a:tailEnd type="triangle"/>
          </a:ln>
        </p:spPr>
        <p:txBody>
          <a:bodyPr lIns="45718" tIns="45718" rIns="45718" bIns="45718"/>
          <a:lstStyle/>
          <a:p>
            <a:pPr/>
          </a:p>
        </p:txBody>
      </p:sp>
      <p:sp>
        <p:nvSpPr>
          <p:cNvPr id="245" name="Line"/>
          <p:cNvSpPr/>
          <p:nvPr/>
        </p:nvSpPr>
        <p:spPr>
          <a:xfrm flipV="1">
            <a:off x="5873689" y="4141708"/>
            <a:ext cx="1066683" cy="2523"/>
          </a:xfrm>
          <a:prstGeom prst="line">
            <a:avLst/>
          </a:prstGeom>
          <a:ln w="12600">
            <a:solidFill>
              <a:srgbClr val="001F66"/>
            </a:solidFill>
            <a:tailEnd type="triangle"/>
          </a:ln>
        </p:spPr>
        <p:txBody>
          <a:bodyPr lIns="45718" tIns="45718" rIns="45718" bIns="45718"/>
          <a:lstStyle/>
          <a:p>
            <a:pPr/>
          </a:p>
        </p:txBody>
      </p:sp>
      <p:pic>
        <p:nvPicPr>
          <p:cNvPr id="246" name="Calci-Prime преза-35.png" descr="Calci-Prime преза-35.png"/>
          <p:cNvPicPr>
            <a:picLocks noChangeAspect="1"/>
          </p:cNvPicPr>
          <p:nvPr/>
        </p:nvPicPr>
        <p:blipFill>
          <a:blip r:embed="rId8">
            <a:extLst/>
          </a:blip>
          <a:srcRect l="0" t="0" r="0" b="168"/>
          <a:stretch>
            <a:fillRect/>
          </a:stretch>
        </p:blipFill>
        <p:spPr>
          <a:xfrm>
            <a:off x="7950240" y="4815359"/>
            <a:ext cx="786243" cy="137163"/>
          </a:xfrm>
          <a:prstGeom prst="rect">
            <a:avLst/>
          </a:prstGeom>
          <a:ln w="12700">
            <a:miter lim="400000"/>
          </a:ln>
        </p:spPr>
      </p:pic>
      <p:sp>
        <p:nvSpPr>
          <p:cNvPr id="247"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1"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pic>
        <p:nvPicPr>
          <p:cNvPr id="252" name="shutterstock_2158559791.jpg" descr="shutterstock_2158559791.jpg"/>
          <p:cNvPicPr>
            <a:picLocks noChangeAspect="1"/>
          </p:cNvPicPr>
          <p:nvPr/>
        </p:nvPicPr>
        <p:blipFill>
          <a:blip r:embed="rId4">
            <a:extLst/>
          </a:blip>
          <a:srcRect l="93" t="11969" r="24028" b="11969"/>
          <a:stretch>
            <a:fillRect/>
          </a:stretch>
        </p:blipFill>
        <p:spPr>
          <a:xfrm>
            <a:off x="719" y="0"/>
            <a:ext cx="9142922" cy="5155201"/>
          </a:xfrm>
          <a:prstGeom prst="rect">
            <a:avLst/>
          </a:prstGeom>
          <a:ln w="12700">
            <a:miter lim="400000"/>
          </a:ln>
        </p:spPr>
      </p:pic>
      <p:pic>
        <p:nvPicPr>
          <p:cNvPr id="253" name="Calci-Prime преза_Монтажная область 1.png" descr="Calci-Prime преза_Монтажная область 1.png"/>
          <p:cNvPicPr>
            <a:picLocks noChangeAspect="1"/>
          </p:cNvPicPr>
          <p:nvPr/>
        </p:nvPicPr>
        <p:blipFill>
          <a:blip r:embed="rId3">
            <a:alphaModFix amt="70000"/>
            <a:extLst/>
          </a:blip>
          <a:stretch>
            <a:fillRect/>
          </a:stretch>
        </p:blipFill>
        <p:spPr>
          <a:xfrm>
            <a:off x="-1562041" y="-6730921"/>
            <a:ext cx="9142922" cy="5142601"/>
          </a:xfrm>
          <a:prstGeom prst="rect">
            <a:avLst/>
          </a:prstGeom>
          <a:ln w="12700">
            <a:miter lim="400000"/>
          </a:ln>
        </p:spPr>
      </p:pic>
      <p:sp>
        <p:nvSpPr>
          <p:cNvPr id="254" name="Омега-3 — собирательное название полиненасыщенных жирных кислот (ПНЖК)"/>
          <p:cNvSpPr txBox="1"/>
          <p:nvPr/>
        </p:nvSpPr>
        <p:spPr>
          <a:xfrm>
            <a:off x="391117" y="406440"/>
            <a:ext cx="6476045" cy="60960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ct val="90000"/>
              </a:lnSpc>
              <a:defRPr spc="-1" sz="1500">
                <a:solidFill>
                  <a:srgbClr val="001F66"/>
                </a:solidFill>
                <a:latin typeface="Gilroy Regular"/>
                <a:ea typeface="Gilroy Regular"/>
                <a:cs typeface="Gilroy Regular"/>
                <a:sym typeface="Gilroy Regular"/>
              </a:defRPr>
            </a:pPr>
            <a:r>
              <a:t>При дефиците кальция страдают не только кости и зубы. </a:t>
            </a:r>
            <a:br/>
            <a:r>
              <a:t>Без него невозможна нормальная свертываемость крови, </a:t>
            </a:r>
            <a:br/>
            <a:r>
              <a:t>работа сердца, мышц и нервной системы. </a:t>
            </a:r>
          </a:p>
        </p:txBody>
      </p:sp>
      <p:sp>
        <p:nvSpPr>
          <p:cNvPr id="255" name="Омега-3 — собирательное название полиненасыщенных жирных кислот (ПНЖК)"/>
          <p:cNvSpPr txBox="1"/>
          <p:nvPr/>
        </p:nvSpPr>
        <p:spPr>
          <a:xfrm>
            <a:off x="391118" y="2120760"/>
            <a:ext cx="6336365" cy="18815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Важная биологическая роль кальция вдохновила нас на создание современного продукта. Так появился </a:t>
            </a:r>
            <a:br/>
            <a:r>
              <a:t>Calci-Prime — с учетом всех новых знаний об усвоении кальция.</a:t>
            </a:r>
          </a:p>
        </p:txBody>
      </p:sp>
      <p:pic>
        <p:nvPicPr>
          <p:cNvPr id="256" name="Calci-Prime преза-35.png" descr="Calci-Prime преза-35.png"/>
          <p:cNvPicPr>
            <a:picLocks noChangeAspect="1"/>
          </p:cNvPicPr>
          <p:nvPr/>
        </p:nvPicPr>
        <p:blipFill>
          <a:blip r:embed="rId5">
            <a:extLst/>
          </a:blip>
          <a:srcRect l="0" t="0" r="0" b="168"/>
          <a:stretch>
            <a:fillRect/>
          </a:stretch>
        </p:blipFill>
        <p:spPr>
          <a:xfrm>
            <a:off x="7950240" y="4815359"/>
            <a:ext cx="786243" cy="137163"/>
          </a:xfrm>
          <a:prstGeom prst="rect">
            <a:avLst/>
          </a:prstGeom>
          <a:ln w="12700">
            <a:miter lim="400000"/>
          </a:ln>
        </p:spPr>
      </p:pic>
      <p:sp>
        <p:nvSpPr>
          <p:cNvPr id="257"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1" name="DSC02335_Dx02.jpg" descr="DSC02335_Dx02.jpg"/>
          <p:cNvPicPr>
            <a:picLocks noChangeAspect="1"/>
          </p:cNvPicPr>
          <p:nvPr/>
        </p:nvPicPr>
        <p:blipFill>
          <a:blip r:embed="rId2">
            <a:extLst/>
          </a:blip>
          <a:srcRect l="3262" t="3254" r="3262" b="3254"/>
          <a:stretch>
            <a:fillRect/>
          </a:stretch>
        </p:blipFill>
        <p:spPr>
          <a:xfrm>
            <a:off x="-336692" y="-533276"/>
            <a:ext cx="10100124" cy="5681640"/>
          </a:xfrm>
          <a:prstGeom prst="rect">
            <a:avLst/>
          </a:prstGeom>
          <a:ln w="12700">
            <a:miter lim="400000"/>
          </a:ln>
        </p:spPr>
      </p:pic>
      <p:sp>
        <p:nvSpPr>
          <p:cNvPr id="262" name="Омега-3 — собирательное название полиненасыщенных жирных кислот (ПНЖК)"/>
          <p:cNvSpPr txBox="1"/>
          <p:nvPr/>
        </p:nvSpPr>
        <p:spPr>
          <a:xfrm>
            <a:off x="406438" y="660239"/>
            <a:ext cx="4184220" cy="23413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a:solidFill>
                  <a:srgbClr val="001F66"/>
                </a:solidFill>
                <a:latin typeface="Gilroy Regular"/>
                <a:ea typeface="Gilroy Regular"/>
                <a:cs typeface="Gilroy Regular"/>
                <a:sym typeface="Gilroy Regular"/>
              </a:defRPr>
            </a:pPr>
            <a:r>
              <a:t>Сбалансированный источник кальция</a:t>
            </a:r>
            <a:r>
              <a:rPr>
                <a:latin typeface="Gilroy Bold"/>
                <a:ea typeface="Gilroy Bold"/>
                <a:cs typeface="Gilroy Bold"/>
                <a:sym typeface="Gilroy Bold"/>
              </a:rPr>
              <a:t> </a:t>
            </a:r>
          </a:p>
        </p:txBody>
      </p:sp>
      <p:sp>
        <p:nvSpPr>
          <p:cNvPr id="263" name="O!Mega-3 TG"/>
          <p:cNvSpPr txBox="1"/>
          <p:nvPr/>
        </p:nvSpPr>
        <p:spPr>
          <a:xfrm>
            <a:off x="406440" y="4795558"/>
            <a:ext cx="848437" cy="154229"/>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Bold"/>
                <a:ea typeface="Gilroy Bold"/>
                <a:cs typeface="Gilroy Bold"/>
                <a:sym typeface="Gilroy Bold"/>
              </a:defRPr>
            </a:lvl1pPr>
          </a:lstStyle>
          <a:p>
            <a:pPr/>
            <a:r>
              <a:t>Calci-Prime</a:t>
            </a:r>
          </a:p>
        </p:txBody>
      </p:sp>
      <p:sp>
        <p:nvSpPr>
          <p:cNvPr id="264" name="Поступают в организм  в основном с пищей —…"/>
          <p:cNvSpPr txBox="1"/>
          <p:nvPr/>
        </p:nvSpPr>
        <p:spPr>
          <a:xfrm>
            <a:off x="406438" y="965159"/>
            <a:ext cx="3372843" cy="51308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a:solidFill>
                  <a:srgbClr val="001F67"/>
                </a:solidFill>
                <a:latin typeface="Gilroy Regular"/>
                <a:ea typeface="Gilroy Regular"/>
                <a:cs typeface="Gilroy Regular"/>
                <a:sym typeface="Gilroy Regular"/>
              </a:defRPr>
            </a:pPr>
            <a:r>
              <a:t>- Вдохновлен природой</a:t>
            </a:r>
          </a:p>
          <a:p>
            <a:pPr>
              <a:defRPr spc="-1">
                <a:solidFill>
                  <a:srgbClr val="001F67"/>
                </a:solidFill>
                <a:latin typeface="Gilroy Regular"/>
                <a:ea typeface="Gilroy Regular"/>
                <a:cs typeface="Gilroy Regular"/>
                <a:sym typeface="Gilroy Regular"/>
              </a:defRPr>
            </a:pPr>
            <a:r>
              <a:t>- Дополнен 5 минералами </a:t>
            </a:r>
          </a:p>
        </p:txBody>
      </p:sp>
      <p:sp>
        <p:nvSpPr>
          <p:cNvPr id="265" name="Поступают в организм  в основном с пищей —…"/>
          <p:cNvSpPr txBox="1"/>
          <p:nvPr/>
        </p:nvSpPr>
        <p:spPr>
          <a:xfrm>
            <a:off x="406439" y="3136860"/>
            <a:ext cx="5142602" cy="111175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ct val="90000"/>
              </a:lnSpc>
              <a:defRPr spc="-1" sz="2700">
                <a:solidFill>
                  <a:srgbClr val="001F67"/>
                </a:solidFill>
                <a:latin typeface="Gilroy Semibold"/>
                <a:ea typeface="Gilroy Semibold"/>
                <a:cs typeface="Gilroy Semibold"/>
                <a:sym typeface="Gilroy Semibold"/>
              </a:defRPr>
            </a:pPr>
            <a:r>
              <a:t>Комплексный продукт </a:t>
            </a:r>
          </a:p>
          <a:p>
            <a:pPr>
              <a:lnSpc>
                <a:spcPct val="90000"/>
              </a:lnSpc>
              <a:defRPr spc="-1" sz="2700">
                <a:solidFill>
                  <a:srgbClr val="001F67"/>
                </a:solidFill>
                <a:latin typeface="Gilroy Semibold"/>
                <a:ea typeface="Gilroy Semibold"/>
                <a:cs typeface="Gilroy Semibold"/>
                <a:sym typeface="Gilroy Semibold"/>
              </a:defRPr>
            </a:pPr>
            <a:r>
              <a:t>для восполнения </a:t>
            </a:r>
            <a:br/>
            <a:r>
              <a:t>дефицита кальция</a:t>
            </a:r>
            <a:r>
              <a:rPr sz="1200"/>
              <a:t> </a:t>
            </a:r>
          </a:p>
        </p:txBody>
      </p:sp>
      <p:sp>
        <p:nvSpPr>
          <p:cNvPr id="266"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
        <p:nvSpPr>
          <p:cNvPr id="267" name="и 2 витаминами"/>
          <p:cNvSpPr txBox="1"/>
          <p:nvPr/>
        </p:nvSpPr>
        <p:spPr>
          <a:xfrm>
            <a:off x="527072" y="1438269"/>
            <a:ext cx="1765881" cy="32511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pc="-1">
                <a:solidFill>
                  <a:srgbClr val="001F67"/>
                </a:solidFill>
                <a:latin typeface="Gilroy Regular"/>
                <a:ea typeface="Gilroy Regular"/>
                <a:cs typeface="Gilroy Regular"/>
                <a:sym typeface="Gilroy Regular"/>
              </a:defRPr>
            </a:lvl1pPr>
          </a:lstStyle>
          <a:p>
            <a:pPr/>
            <a:r>
              <a:t>и 2 витаминами</a:t>
            </a:r>
          </a:p>
        </p:txBody>
      </p:sp>
      <p:pic>
        <p:nvPicPr>
          <p:cNvPr id="268" name="Calci-Prime преза-35.png" descr="Calci-Prime преза-35.png"/>
          <p:cNvPicPr>
            <a:picLocks noChangeAspect="1"/>
          </p:cNvPicPr>
          <p:nvPr/>
        </p:nvPicPr>
        <p:blipFill>
          <a:blip r:embed="rId3">
            <a:extLst/>
          </a:blip>
          <a:srcRect l="0" t="0" r="0" b="168"/>
          <a:stretch>
            <a:fillRect/>
          </a:stretch>
        </p:blipFill>
        <p:spPr>
          <a:xfrm>
            <a:off x="7950240" y="4815359"/>
            <a:ext cx="786243" cy="137163"/>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0"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pic>
        <p:nvPicPr>
          <p:cNvPr id="271" name="DSC02364_Dx0 (1).jpg" descr="DSC02364_Dx0 (1).jpg"/>
          <p:cNvPicPr>
            <a:picLocks noChangeAspect="1"/>
          </p:cNvPicPr>
          <p:nvPr/>
        </p:nvPicPr>
        <p:blipFill>
          <a:blip r:embed="rId3">
            <a:extLst/>
          </a:blip>
          <a:srcRect l="3898" t="9851" r="9661" b="3703"/>
          <a:stretch>
            <a:fillRect/>
          </a:stretch>
        </p:blipFill>
        <p:spPr>
          <a:xfrm>
            <a:off x="-3" y="-2"/>
            <a:ext cx="9142925" cy="5142604"/>
          </a:xfrm>
          <a:prstGeom prst="rect">
            <a:avLst/>
          </a:prstGeom>
          <a:ln w="12700">
            <a:miter lim="400000"/>
          </a:ln>
        </p:spPr>
      </p:pic>
      <p:sp>
        <p:nvSpPr>
          <p:cNvPr id="272"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273" name="Омега-3 — собирательное название полиненасыщенных жирных кислот (ПНЖК)"/>
          <p:cNvSpPr txBox="1"/>
          <p:nvPr/>
        </p:nvSpPr>
        <p:spPr>
          <a:xfrm>
            <a:off x="398777" y="1739880"/>
            <a:ext cx="4171062" cy="76835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6000">
                <a:solidFill>
                  <a:srgbClr val="FFFFFF"/>
                </a:solidFill>
                <a:latin typeface="Gilroy Semibold"/>
                <a:ea typeface="Gilroy Semibold"/>
                <a:cs typeface="Gilroy Semibold"/>
                <a:sym typeface="Gilroy Semibold"/>
              </a:defRPr>
            </a:lvl1pPr>
          </a:lstStyle>
          <a:p>
            <a:pPr/>
            <a:r>
              <a:t>Calci-Prime</a:t>
            </a:r>
          </a:p>
        </p:txBody>
      </p:sp>
      <p:sp>
        <p:nvSpPr>
          <p:cNvPr id="274" name="Омега-3 — собирательное название полиненасыщенных жирных кислот (ПНЖК)"/>
          <p:cNvSpPr txBox="1"/>
          <p:nvPr/>
        </p:nvSpPr>
        <p:spPr>
          <a:xfrm>
            <a:off x="398780" y="2510277"/>
            <a:ext cx="1728344" cy="3378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000">
                <a:solidFill>
                  <a:srgbClr val="FFFFFF"/>
                </a:solidFill>
                <a:latin typeface="Gilroy Regular"/>
                <a:ea typeface="Gilroy Regular"/>
                <a:cs typeface="Gilroy Regular"/>
                <a:sym typeface="Gilroy Regular"/>
              </a:defRPr>
            </a:pPr>
            <a:r>
              <a:t>А что внутри?</a:t>
            </a:r>
            <a:r>
              <a:rPr sz="2700"/>
              <a:t> </a:t>
            </a:r>
          </a:p>
        </p:txBody>
      </p:sp>
      <p:pic>
        <p:nvPicPr>
          <p:cNvPr id="275" name="Calci-Prime преза-37.png" descr="Calci-Prime преза-37.png"/>
          <p:cNvPicPr>
            <a:picLocks noChangeAspect="1"/>
          </p:cNvPicPr>
          <p:nvPr/>
        </p:nvPicPr>
        <p:blipFill>
          <a:blip r:embed="rId4">
            <a:extLst/>
          </a:blip>
          <a:srcRect l="0" t="832" r="0" b="831"/>
          <a:stretch>
            <a:fillRect/>
          </a:stretch>
        </p:blipFill>
        <p:spPr>
          <a:xfrm>
            <a:off x="7950240" y="4815359"/>
            <a:ext cx="786243" cy="137163"/>
          </a:xfrm>
          <a:prstGeom prst="rect">
            <a:avLst/>
          </a:prstGeom>
          <a:ln w="12700">
            <a:miter lim="400000"/>
          </a:ln>
        </p:spPr>
      </p:pic>
      <p:sp>
        <p:nvSpPr>
          <p:cNvPr id="276"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FFFFFF"/>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8"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279" name="Омега-3 — собирательное название полиненасыщенных жирных кислот (ПНЖК)"/>
          <p:cNvSpPr txBox="1"/>
          <p:nvPr/>
        </p:nvSpPr>
        <p:spPr>
          <a:xfrm>
            <a:off x="393738" y="406440"/>
            <a:ext cx="188319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6"/>
                </a:solidFill>
                <a:latin typeface="Gilroy Semibold"/>
                <a:ea typeface="Gilroy Semibold"/>
                <a:cs typeface="Gilroy Semibold"/>
                <a:sym typeface="Gilroy Semibold"/>
              </a:defRPr>
            </a:lvl1pPr>
          </a:lstStyle>
          <a:p>
            <a:pPr/>
            <a:r>
              <a:t>Calci-Prime</a:t>
            </a:r>
          </a:p>
        </p:txBody>
      </p:sp>
      <p:sp>
        <p:nvSpPr>
          <p:cNvPr id="280" name="Поступают в организм  в основном с пищей —…"/>
          <p:cNvSpPr txBox="1"/>
          <p:nvPr/>
        </p:nvSpPr>
        <p:spPr>
          <a:xfrm>
            <a:off x="393738" y="1181159"/>
            <a:ext cx="4723204" cy="15621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7"/>
                </a:solidFill>
                <a:latin typeface="Gilroy Semibold"/>
                <a:ea typeface="Gilroy Semibold"/>
                <a:cs typeface="Gilroy Semibold"/>
                <a:sym typeface="Gilroy Semibold"/>
              </a:defRPr>
            </a:lvl1pPr>
          </a:lstStyle>
          <a:p>
            <a:pPr/>
            <a:r>
              <a:t>Содержание активных веществ в суточной дозе (4 капсулы)</a:t>
            </a:r>
          </a:p>
        </p:txBody>
      </p:sp>
      <p:sp>
        <p:nvSpPr>
          <p:cNvPr id="281" name="Rectangle"/>
          <p:cNvSpPr/>
          <p:nvPr/>
        </p:nvSpPr>
        <p:spPr>
          <a:xfrm>
            <a:off x="1727280" y="-647641"/>
            <a:ext cx="7034760" cy="506881"/>
          </a:xfrm>
          <a:prstGeom prst="rect">
            <a:avLst/>
          </a:prstGeom>
          <a:solidFill>
            <a:srgbClr val="000000"/>
          </a:solidFill>
          <a:ln w="12700">
            <a:miter lim="400000"/>
          </a:ln>
        </p:spPr>
        <p:txBody>
          <a:bodyPr lIns="45718" tIns="45718" rIns="45718" bIns="45718"/>
          <a:lstStyle/>
          <a:p>
            <a:pPr>
              <a:defRPr spc="-1" sz="1400"/>
            </a:pPr>
          </a:p>
        </p:txBody>
      </p:sp>
      <p:grpSp>
        <p:nvGrpSpPr>
          <p:cNvPr id="284" name="Group"/>
          <p:cNvGrpSpPr/>
          <p:nvPr/>
        </p:nvGrpSpPr>
        <p:grpSpPr>
          <a:xfrm>
            <a:off x="419038" y="1631879"/>
            <a:ext cx="1904047" cy="1904047"/>
            <a:chOff x="0" y="0"/>
            <a:chExt cx="1904045" cy="1904045"/>
          </a:xfrm>
        </p:grpSpPr>
        <p:sp>
          <p:nvSpPr>
            <p:cNvPr id="282" name="Circle"/>
            <p:cNvSpPr/>
            <p:nvPr/>
          </p:nvSpPr>
          <p:spPr>
            <a:xfrm>
              <a:off x="-1" y="-1"/>
              <a:ext cx="1904047" cy="1904047"/>
            </a:xfrm>
            <a:prstGeom prst="ellipse">
              <a:avLst/>
            </a:prstGeom>
            <a:solidFill>
              <a:srgbClr val="FFFFFF">
                <a:alpha val="94000"/>
              </a:srgbClr>
            </a:solidFill>
            <a:ln w="12700" cap="flat">
              <a:noFill/>
              <a:miter lim="400000"/>
            </a:ln>
            <a:effectLst/>
          </p:spPr>
          <p:txBody>
            <a:bodyPr wrap="square" lIns="45718" tIns="45718" rIns="45718" bIns="45718" numCol="1" anchor="t">
              <a:noAutofit/>
            </a:bodyPr>
            <a:lstStyle/>
            <a:p>
              <a:pPr>
                <a:defRPr spc="-1" sz="1400">
                  <a:solidFill>
                    <a:srgbClr val="001F66"/>
                  </a:solidFill>
                </a:defRPr>
              </a:pPr>
            </a:p>
          </p:txBody>
        </p:sp>
        <p:pic>
          <p:nvPicPr>
            <p:cNvPr id="283" name="shutterstock_785092996 копия.png" descr="shutterstock_785092996 копия.png"/>
            <p:cNvPicPr>
              <a:picLocks noChangeAspect="1"/>
            </p:cNvPicPr>
            <p:nvPr/>
          </p:nvPicPr>
          <p:blipFill>
            <a:blip r:embed="rId4">
              <a:extLst/>
            </a:blip>
            <a:stretch>
              <a:fillRect/>
            </a:stretch>
          </p:blipFill>
          <p:spPr>
            <a:xfrm>
              <a:off x="474840" y="412919"/>
              <a:ext cx="928805" cy="1091164"/>
            </a:xfrm>
            <a:prstGeom prst="rect">
              <a:avLst/>
            </a:prstGeom>
            <a:ln w="12700" cap="flat">
              <a:noFill/>
              <a:miter lim="400000"/>
            </a:ln>
            <a:effectLst/>
          </p:spPr>
        </p:pic>
      </p:grpSp>
      <p:sp>
        <p:nvSpPr>
          <p:cNvPr id="285" name="Поступают в организм  в основном с пищей —…"/>
          <p:cNvSpPr txBox="1"/>
          <p:nvPr/>
        </p:nvSpPr>
        <p:spPr>
          <a:xfrm>
            <a:off x="2628719" y="2004117"/>
            <a:ext cx="2640603" cy="1094233"/>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кальций из Aquamin</a:t>
            </a:r>
            <a:r>
              <a:rPr baseline="31000"/>
              <a:t>ТМ</a:t>
            </a:r>
            <a:r>
              <a:t>  — 550 мг </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магний из Aquamin</a:t>
            </a:r>
            <a:r>
              <a:rPr baseline="31000"/>
              <a:t>ТМ</a:t>
            </a:r>
            <a:r>
              <a:t> и цитрата магния  — 160 мг</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цинк — 5,36 мг </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марганец — 1 мг</a:t>
            </a:r>
          </a:p>
        </p:txBody>
      </p:sp>
      <p:sp>
        <p:nvSpPr>
          <p:cNvPr id="286" name="кремний — 8 мг…"/>
          <p:cNvSpPr txBox="1"/>
          <p:nvPr/>
        </p:nvSpPr>
        <p:spPr>
          <a:xfrm>
            <a:off x="5568119" y="2004117"/>
            <a:ext cx="1649701" cy="857505"/>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кремний — 8 мг </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бор — 0,8 мг </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витамин D3 — 5 мкг </a:t>
            </a:r>
          </a:p>
          <a:p>
            <a:pPr marL="120239" indent="-120239">
              <a:lnSpc>
                <a:spcPct val="140000"/>
              </a:lnSpc>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витамин К2 — 75,2 мкг</a:t>
            </a:r>
          </a:p>
        </p:txBody>
      </p:sp>
      <p:pic>
        <p:nvPicPr>
          <p:cNvPr id="287" name="Calci-Prime преза-35.png" descr="Calci-Prime преза-35.png"/>
          <p:cNvPicPr>
            <a:picLocks noChangeAspect="1"/>
          </p:cNvPicPr>
          <p:nvPr/>
        </p:nvPicPr>
        <p:blipFill>
          <a:blip r:embed="rId5">
            <a:extLst/>
          </a:blip>
          <a:srcRect l="0" t="0" r="0" b="168"/>
          <a:stretch>
            <a:fillRect/>
          </a:stretch>
        </p:blipFill>
        <p:spPr>
          <a:xfrm>
            <a:off x="7950240" y="4815359"/>
            <a:ext cx="786243" cy="137163"/>
          </a:xfrm>
          <a:prstGeom prst="rect">
            <a:avLst/>
          </a:prstGeom>
          <a:ln w="12700">
            <a:miter lim="400000"/>
          </a:ln>
        </p:spPr>
      </p:pic>
      <p:sp>
        <p:nvSpPr>
          <p:cNvPr id="288"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2"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293" name="Rounded Rectangle"/>
          <p:cNvSpPr/>
          <p:nvPr/>
        </p:nvSpPr>
        <p:spPr>
          <a:xfrm>
            <a:off x="3429000" y="1676518"/>
            <a:ext cx="3123003" cy="894243"/>
          </a:xfrm>
          <a:prstGeom prst="roundRect">
            <a:avLst>
              <a:gd name="adj" fmla="val 10843"/>
            </a:avLst>
          </a:prstGeom>
          <a:solidFill>
            <a:srgbClr val="FFFFFF"/>
          </a:solidFill>
          <a:ln w="12700">
            <a:miter lim="400000"/>
          </a:ln>
        </p:spPr>
        <p:txBody>
          <a:bodyPr lIns="45718" tIns="45718" rIns="45718" bIns="45718"/>
          <a:lstStyle/>
          <a:p>
            <a:pPr>
              <a:defRPr spc="-1" sz="1400"/>
            </a:pPr>
          </a:p>
        </p:txBody>
      </p:sp>
      <p:sp>
        <p:nvSpPr>
          <p:cNvPr id="294" name="Омега-3 — собирательное название полиненасыщенных жирных кислот (ПНЖК)"/>
          <p:cNvSpPr txBox="1"/>
          <p:nvPr/>
        </p:nvSpPr>
        <p:spPr>
          <a:xfrm>
            <a:off x="398779" y="406440"/>
            <a:ext cx="7266555"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Кальций природного происхождения </a:t>
            </a:r>
          </a:p>
          <a:p>
            <a:pPr>
              <a:lnSpc>
                <a:spcPct val="90000"/>
              </a:lnSpc>
              <a:defRPr spc="-1" sz="2700">
                <a:solidFill>
                  <a:srgbClr val="001F66"/>
                </a:solidFill>
                <a:latin typeface="Gilroy Semibold"/>
                <a:ea typeface="Gilroy Semibold"/>
                <a:cs typeface="Gilroy Semibold"/>
                <a:sym typeface="Gilroy Semibold"/>
              </a:defRPr>
            </a:pPr>
            <a:r>
              <a:t>из полиминерального комплекса Aquamin</a:t>
            </a:r>
            <a:r>
              <a:rPr baseline="30000"/>
              <a:t>ТМ</a:t>
            </a:r>
            <a:r>
              <a:t> </a:t>
            </a:r>
          </a:p>
        </p:txBody>
      </p:sp>
      <p:sp>
        <p:nvSpPr>
          <p:cNvPr id="295" name="Поступают в организм  в основном с пищей —…"/>
          <p:cNvSpPr txBox="1"/>
          <p:nvPr/>
        </p:nvSpPr>
        <p:spPr>
          <a:xfrm>
            <a:off x="3517920" y="1788840"/>
            <a:ext cx="2945163" cy="63246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100">
                <a:solidFill>
                  <a:srgbClr val="001F67"/>
                </a:solidFill>
                <a:latin typeface="Gilroy Regular"/>
                <a:ea typeface="Gilroy Regular"/>
                <a:cs typeface="Gilroy Regular"/>
                <a:sym typeface="Gilroy Regular"/>
              </a:defRPr>
            </a:lvl1pPr>
          </a:lstStyle>
          <a:p>
            <a:pPr/>
            <a:r>
              <a:t>Уникальный источник биодоступных минералов* из морской красной водоросли литотамниума для здоровья костей, суставов и пищеварительной системы.</a:t>
            </a:r>
          </a:p>
        </p:txBody>
      </p:sp>
      <p:sp>
        <p:nvSpPr>
          <p:cNvPr id="296" name="Поступают в организм  в основном с пищей —…"/>
          <p:cNvSpPr txBox="1"/>
          <p:nvPr/>
        </p:nvSpPr>
        <p:spPr>
          <a:xfrm>
            <a:off x="1335599" y="4786919"/>
            <a:ext cx="5090669"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a:solidFill>
                  <a:srgbClr val="001F67"/>
                </a:solidFill>
                <a:latin typeface="Gilroy Regular"/>
                <a:ea typeface="Gilroy Regular"/>
                <a:cs typeface="Gilroy Regular"/>
                <a:sym typeface="Gilroy Regular"/>
              </a:defRPr>
            </a:lvl1pPr>
          </a:lstStyle>
          <a:p>
            <a:pPr/>
            <a:r>
              <a:t>*Содержит ~30% кальция, магний и следовые количества других морских минералов</a:t>
            </a:r>
          </a:p>
        </p:txBody>
      </p:sp>
      <p:pic>
        <p:nvPicPr>
          <p:cNvPr id="297" name="Calci-Prime преза-35.png" descr="Calci-Prime преза-35.png"/>
          <p:cNvPicPr>
            <a:picLocks noChangeAspect="1"/>
          </p:cNvPicPr>
          <p:nvPr/>
        </p:nvPicPr>
        <p:blipFill>
          <a:blip r:embed="rId3">
            <a:extLst/>
          </a:blip>
          <a:srcRect l="0" t="0" r="0" b="168"/>
          <a:stretch>
            <a:fillRect/>
          </a:stretch>
        </p:blipFill>
        <p:spPr>
          <a:xfrm>
            <a:off x="7950240" y="4815359"/>
            <a:ext cx="786243" cy="137163"/>
          </a:xfrm>
          <a:prstGeom prst="rect">
            <a:avLst/>
          </a:prstGeom>
          <a:ln w="12700">
            <a:miter lim="400000"/>
          </a:ln>
        </p:spPr>
      </p:pic>
      <p:pic>
        <p:nvPicPr>
          <p:cNvPr id="298" name="Безымянный-2-07.png" descr="Безымянный-2-07.png"/>
          <p:cNvPicPr>
            <a:picLocks noChangeAspect="1"/>
          </p:cNvPicPr>
          <p:nvPr/>
        </p:nvPicPr>
        <p:blipFill>
          <a:blip r:embed="rId4">
            <a:extLst/>
          </a:blip>
          <a:stretch>
            <a:fillRect/>
          </a:stretch>
        </p:blipFill>
        <p:spPr>
          <a:xfrm>
            <a:off x="519480" y="1711080"/>
            <a:ext cx="2665803" cy="1742403"/>
          </a:xfrm>
          <a:prstGeom prst="rect">
            <a:avLst/>
          </a:prstGeom>
          <a:ln w="12700">
            <a:miter lim="400000"/>
          </a:ln>
        </p:spPr>
      </p:pic>
      <p:sp>
        <p:nvSpPr>
          <p:cNvPr id="299"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1"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302" name="Омега-3 — собирательное название полиненасыщенных жирных кислот (ПНЖК)"/>
          <p:cNvSpPr txBox="1"/>
          <p:nvPr/>
        </p:nvSpPr>
        <p:spPr>
          <a:xfrm>
            <a:off x="395998" y="406440"/>
            <a:ext cx="4682999"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В поисках лучшего: кальций </a:t>
            </a:r>
          </a:p>
          <a:p>
            <a:pPr>
              <a:lnSpc>
                <a:spcPct val="90000"/>
              </a:lnSpc>
              <a:defRPr spc="-1" sz="2700">
                <a:solidFill>
                  <a:srgbClr val="001F66"/>
                </a:solidFill>
                <a:latin typeface="Gilroy Semibold"/>
                <a:ea typeface="Gilroy Semibold"/>
                <a:cs typeface="Gilroy Semibold"/>
                <a:sym typeface="Gilroy Semibold"/>
              </a:defRPr>
            </a:pPr>
            <a:r>
              <a:t>со дна Северной Атлантики</a:t>
            </a:r>
          </a:p>
        </p:txBody>
      </p:sp>
      <p:sp>
        <p:nvSpPr>
          <p:cNvPr id="303"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304" name="Поступают в организм  в основном с пищей —…"/>
          <p:cNvSpPr txBox="1"/>
          <p:nvPr/>
        </p:nvSpPr>
        <p:spPr>
          <a:xfrm>
            <a:off x="396000" y="1587599"/>
            <a:ext cx="4547659" cy="3251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6"/>
                </a:solidFill>
                <a:latin typeface="Gilroy Regular"/>
                <a:ea typeface="Gilroy Regular"/>
                <a:cs typeface="Gilroy Regular"/>
                <a:sym typeface="Gilroy Regular"/>
              </a:defRPr>
            </a:lvl1pPr>
          </a:lstStyle>
          <a:p>
            <a:pPr/>
            <a:r>
              <a:t>Литотамниум произрастает в холодных экологически чистых водах у побережья Ирландии и Исландии. </a:t>
            </a:r>
          </a:p>
        </p:txBody>
      </p:sp>
      <p:sp>
        <p:nvSpPr>
          <p:cNvPr id="305" name="Поступают в организм  в основном с пищей —…"/>
          <p:cNvSpPr txBox="1"/>
          <p:nvPr/>
        </p:nvSpPr>
        <p:spPr>
          <a:xfrm>
            <a:off x="1487518" y="4813398"/>
            <a:ext cx="949199"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3" invalidUrl="" action="" tgtFrame="" tooltip="" history="1" highlightClick="0" endSnd="0"/>
              </a:defRPr>
            </a:lvl1pPr>
          </a:lstStyle>
          <a:p>
            <a:pPr/>
            <a:r>
              <a:rPr>
                <a:hlinkClick r:id="rId3" invalidUrl="" action="" tgtFrame="" tooltip="" history="1" highlightClick="0" endSnd="0"/>
              </a:rPr>
              <a:t>смотреть видео</a:t>
            </a:r>
          </a:p>
        </p:txBody>
      </p:sp>
      <p:sp>
        <p:nvSpPr>
          <p:cNvPr id="306" name="Поступают в организм  в основном с пищей —…"/>
          <p:cNvSpPr txBox="1"/>
          <p:nvPr/>
        </p:nvSpPr>
        <p:spPr>
          <a:xfrm>
            <a:off x="1168557" y="2717637"/>
            <a:ext cx="4215245" cy="6807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200">
                <a:solidFill>
                  <a:srgbClr val="001F67"/>
                </a:solidFill>
                <a:latin typeface="Gilroy Regular"/>
                <a:ea typeface="Gilroy Regular"/>
                <a:cs typeface="Gilroy Regular"/>
                <a:sym typeface="Gilroy Regular"/>
              </a:defRPr>
            </a:pPr>
            <a:r>
              <a:t>Без вреда для экологии океана </a:t>
            </a:r>
          </a:p>
          <a:p>
            <a:pPr>
              <a:defRPr spc="-1" sz="1200">
                <a:solidFill>
                  <a:srgbClr val="001F67"/>
                </a:solidFill>
                <a:latin typeface="Gilroy Regular"/>
                <a:ea typeface="Gilroy Regular"/>
                <a:cs typeface="Gilroy Regular"/>
                <a:sym typeface="Gilroy Regular"/>
              </a:defRPr>
            </a:pPr>
            <a:r>
              <a:t>Кальцинированные пластинки </a:t>
            </a:r>
            <a:br/>
            <a:r>
              <a:t>литотамниума бережно собирают </a:t>
            </a:r>
            <a:br/>
            <a:r>
              <a:t>и превращают в порошок AquaminТМ </a:t>
            </a:r>
          </a:p>
        </p:txBody>
      </p:sp>
      <p:pic>
        <p:nvPicPr>
          <p:cNvPr id="307" name="Безымянный-1-35.png" descr="Безымянный-1-35.png"/>
          <p:cNvPicPr>
            <a:picLocks noChangeAspect="1"/>
          </p:cNvPicPr>
          <p:nvPr/>
        </p:nvPicPr>
        <p:blipFill>
          <a:blip r:embed="rId4">
            <a:extLst/>
          </a:blip>
          <a:srcRect l="28" t="0" r="26" b="0"/>
          <a:stretch>
            <a:fillRect/>
          </a:stretch>
        </p:blipFill>
        <p:spPr>
          <a:xfrm>
            <a:off x="401399" y="2755800"/>
            <a:ext cx="633962" cy="634322"/>
          </a:xfrm>
          <a:prstGeom prst="rect">
            <a:avLst/>
          </a:prstGeom>
          <a:ln w="12700">
            <a:miter lim="400000"/>
          </a:ln>
        </p:spPr>
      </p:pic>
      <p:sp>
        <p:nvSpPr>
          <p:cNvPr id="308" name="Водоросль накапливает кальций, магний и другие  минералы в своих клетках, становясь прочной  как камень."/>
          <p:cNvSpPr txBox="1"/>
          <p:nvPr/>
        </p:nvSpPr>
        <p:spPr>
          <a:xfrm>
            <a:off x="395998" y="2083317"/>
            <a:ext cx="4382482" cy="3251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6"/>
                </a:solidFill>
                <a:latin typeface="Gilroy Regular"/>
                <a:ea typeface="Gilroy Regular"/>
                <a:cs typeface="Gilroy Regular"/>
                <a:sym typeface="Gilroy Regular"/>
              </a:defRPr>
            </a:lvl1pPr>
          </a:lstStyle>
          <a:p>
            <a:pPr/>
            <a:r>
              <a:t>Водоросль накапливает кальций, магний и другие минералы в своих клетках, становясь прочной, как камень.  </a:t>
            </a:r>
          </a:p>
        </p:txBody>
      </p:sp>
      <p:pic>
        <p:nvPicPr>
          <p:cNvPr id="309" name="Рисунок 1" descr="Рисунок 1"/>
          <p:cNvPicPr>
            <a:picLocks noChangeAspect="1"/>
          </p:cNvPicPr>
          <p:nvPr/>
        </p:nvPicPr>
        <p:blipFill>
          <a:blip r:embed="rId5">
            <a:extLst/>
          </a:blip>
          <a:stretch>
            <a:fillRect/>
          </a:stretch>
        </p:blipFill>
        <p:spPr>
          <a:xfrm>
            <a:off x="5891495" y="0"/>
            <a:ext cx="3251426" cy="5143500"/>
          </a:xfrm>
          <a:prstGeom prst="rect">
            <a:avLst/>
          </a:prstGeom>
          <a:ln w="12700">
            <a:miter lim="400000"/>
          </a:ln>
        </p:spPr>
      </p:pic>
      <p:pic>
        <p:nvPicPr>
          <p:cNvPr id="310" name="Calci-Prime преза-37.png" descr="Calci-Prime преза-37.png"/>
          <p:cNvPicPr>
            <a:picLocks noChangeAspect="1"/>
          </p:cNvPicPr>
          <p:nvPr/>
        </p:nvPicPr>
        <p:blipFill>
          <a:blip r:embed="rId6">
            <a:extLst/>
          </a:blip>
          <a:srcRect l="0" t="832" r="0" b="831"/>
          <a:stretch>
            <a:fillRect/>
          </a:stretch>
        </p:blipFill>
        <p:spPr>
          <a:xfrm>
            <a:off x="7950240" y="4815359"/>
            <a:ext cx="786243" cy="137163"/>
          </a:xfrm>
          <a:prstGeom prst="rect">
            <a:avLst/>
          </a:prstGeom>
          <a:ln w="12700">
            <a:miter lim="400000"/>
          </a:ln>
        </p:spPr>
      </p:pic>
      <p:sp>
        <p:nvSpPr>
          <p:cNvPr id="311"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3"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314" name="Rectangle"/>
          <p:cNvSpPr/>
          <p:nvPr/>
        </p:nvSpPr>
        <p:spPr>
          <a:xfrm>
            <a:off x="9563040" y="101518"/>
            <a:ext cx="405363" cy="4951804"/>
          </a:xfrm>
          <a:prstGeom prst="rect">
            <a:avLst/>
          </a:prstGeom>
          <a:solidFill>
            <a:srgbClr val="585858"/>
          </a:solidFill>
          <a:ln w="12700">
            <a:miter lim="400000"/>
          </a:ln>
        </p:spPr>
        <p:txBody>
          <a:bodyPr lIns="45718" tIns="45718" rIns="45718" bIns="45718"/>
          <a:lstStyle/>
          <a:p>
            <a:pPr>
              <a:defRPr spc="-1" sz="1400"/>
            </a:pPr>
          </a:p>
        </p:txBody>
      </p:sp>
      <p:sp>
        <p:nvSpPr>
          <p:cNvPr id="315" name="Поступают в организм  в основном с пищей —…"/>
          <p:cNvSpPr txBox="1"/>
          <p:nvPr/>
        </p:nvSpPr>
        <p:spPr>
          <a:xfrm>
            <a:off x="1001061" y="2199600"/>
            <a:ext cx="2472335"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помогает сохранить </a:t>
            </a:r>
            <a:br/>
            <a:r>
              <a:t>минеральную плотность костей</a:t>
            </a:r>
            <a:r>
              <a:rPr baseline="31000"/>
              <a:t> [17] </a:t>
            </a:r>
          </a:p>
        </p:txBody>
      </p:sp>
      <p:pic>
        <p:nvPicPr>
          <p:cNvPr id="316" name="Безымянный-1-25.png" descr="Безымянный-1-25.png"/>
          <p:cNvPicPr>
            <a:picLocks noChangeAspect="1"/>
          </p:cNvPicPr>
          <p:nvPr/>
        </p:nvPicPr>
        <p:blipFill>
          <a:blip r:embed="rId3">
            <a:extLst/>
          </a:blip>
          <a:stretch>
            <a:fillRect/>
          </a:stretch>
        </p:blipFill>
        <p:spPr>
          <a:xfrm>
            <a:off x="406440" y="2120760"/>
            <a:ext cx="506881" cy="506883"/>
          </a:xfrm>
          <a:prstGeom prst="rect">
            <a:avLst/>
          </a:prstGeom>
          <a:ln w="12700">
            <a:miter lim="400000"/>
          </a:ln>
        </p:spPr>
      </p:pic>
      <p:pic>
        <p:nvPicPr>
          <p:cNvPr id="317" name="Безымянный-1-26.png" descr="Безымянный-1-26.png"/>
          <p:cNvPicPr>
            <a:picLocks noChangeAspect="1"/>
          </p:cNvPicPr>
          <p:nvPr/>
        </p:nvPicPr>
        <p:blipFill>
          <a:blip r:embed="rId4">
            <a:extLst/>
          </a:blip>
          <a:stretch>
            <a:fillRect/>
          </a:stretch>
        </p:blipFill>
        <p:spPr>
          <a:xfrm>
            <a:off x="406440" y="2781360"/>
            <a:ext cx="506881" cy="506883"/>
          </a:xfrm>
          <a:prstGeom prst="rect">
            <a:avLst/>
          </a:prstGeom>
          <a:ln w="12700">
            <a:miter lim="400000"/>
          </a:ln>
        </p:spPr>
      </p:pic>
      <p:sp>
        <p:nvSpPr>
          <p:cNvPr id="318" name="уменьшает боль  при остеоартрите колен [18]"/>
          <p:cNvSpPr txBox="1"/>
          <p:nvPr/>
        </p:nvSpPr>
        <p:spPr>
          <a:xfrm>
            <a:off x="1001060" y="2859839"/>
            <a:ext cx="2566366"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уменьшает боль при остеоартрите </a:t>
            </a:r>
            <a:br/>
            <a:r>
              <a:t>коленного сустава </a:t>
            </a:r>
            <a:r>
              <a:rPr baseline="31000"/>
              <a:t>[18]</a:t>
            </a:r>
          </a:p>
        </p:txBody>
      </p:sp>
      <p:pic>
        <p:nvPicPr>
          <p:cNvPr id="319" name="Безымянный-1-24.png" descr="Безымянный-1-24.png"/>
          <p:cNvPicPr>
            <a:picLocks noChangeAspect="1"/>
          </p:cNvPicPr>
          <p:nvPr/>
        </p:nvPicPr>
        <p:blipFill>
          <a:blip r:embed="rId5">
            <a:extLst/>
          </a:blip>
          <a:stretch>
            <a:fillRect/>
          </a:stretch>
        </p:blipFill>
        <p:spPr>
          <a:xfrm>
            <a:off x="406440" y="3441600"/>
            <a:ext cx="506881" cy="506881"/>
          </a:xfrm>
          <a:prstGeom prst="rect">
            <a:avLst/>
          </a:prstGeom>
          <a:ln w="12700">
            <a:miter lim="400000"/>
          </a:ln>
        </p:spPr>
      </p:pic>
      <p:sp>
        <p:nvSpPr>
          <p:cNvPr id="320" name="снижает уровень холестерина…"/>
          <p:cNvSpPr txBox="1"/>
          <p:nvPr/>
        </p:nvSpPr>
        <p:spPr>
          <a:xfrm>
            <a:off x="1001061" y="3520440"/>
            <a:ext cx="2248663"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снижает уровень холестерина </a:t>
            </a:r>
          </a:p>
          <a:p>
            <a:pPr>
              <a:defRPr spc="-1" sz="1200">
                <a:solidFill>
                  <a:srgbClr val="001F67"/>
                </a:solidFill>
                <a:latin typeface="Gilroy Regular"/>
                <a:ea typeface="Gilroy Regular"/>
                <a:cs typeface="Gilroy Regular"/>
                <a:sym typeface="Gilroy Regular"/>
              </a:defRPr>
            </a:pPr>
            <a:r>
              <a:t>у женщин в постменопаузе </a:t>
            </a:r>
            <a:r>
              <a:rPr baseline="31000"/>
              <a:t>[19] </a:t>
            </a:r>
          </a:p>
        </p:txBody>
      </p:sp>
      <p:pic>
        <p:nvPicPr>
          <p:cNvPr id="321" name="Calci-Prime преза-35.png" descr="Calci-Prime преза-35.png"/>
          <p:cNvPicPr>
            <a:picLocks noChangeAspect="1"/>
          </p:cNvPicPr>
          <p:nvPr/>
        </p:nvPicPr>
        <p:blipFill>
          <a:blip r:embed="rId6">
            <a:extLst/>
          </a:blip>
          <a:srcRect l="0" t="0" r="0" b="168"/>
          <a:stretch>
            <a:fillRect/>
          </a:stretch>
        </p:blipFill>
        <p:spPr>
          <a:xfrm>
            <a:off x="7950240" y="4815359"/>
            <a:ext cx="786243" cy="137163"/>
          </a:xfrm>
          <a:prstGeom prst="rect">
            <a:avLst/>
          </a:prstGeom>
          <a:ln w="12700">
            <a:miter lim="400000"/>
          </a:ln>
        </p:spPr>
      </p:pic>
      <p:pic>
        <p:nvPicPr>
          <p:cNvPr id="322" name="Безымянный-2-07.png" descr="Безымянный-2-07.png"/>
          <p:cNvPicPr>
            <a:picLocks noChangeAspect="1"/>
          </p:cNvPicPr>
          <p:nvPr/>
        </p:nvPicPr>
        <p:blipFill>
          <a:blip r:embed="rId7">
            <a:extLst/>
          </a:blip>
          <a:stretch>
            <a:fillRect/>
          </a:stretch>
        </p:blipFill>
        <p:spPr>
          <a:xfrm>
            <a:off x="4494600" y="2219038"/>
            <a:ext cx="2665803" cy="1742402"/>
          </a:xfrm>
          <a:prstGeom prst="rect">
            <a:avLst/>
          </a:prstGeom>
          <a:ln w="12700">
            <a:miter lim="400000"/>
          </a:ln>
        </p:spPr>
      </p:pic>
      <p:sp>
        <p:nvSpPr>
          <p:cNvPr id="323" name="Омега-3 — собирательное название полиненасыщенных жирных кислот (ПНЖК) 1"/>
          <p:cNvSpPr txBox="1"/>
          <p:nvPr/>
        </p:nvSpPr>
        <p:spPr>
          <a:xfrm>
            <a:off x="397268" y="420118"/>
            <a:ext cx="6927039" cy="1111759"/>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25 исследований, в том числе</a:t>
            </a:r>
          </a:p>
          <a:p>
            <a:pPr>
              <a:lnSpc>
                <a:spcPct val="90000"/>
              </a:lnSpc>
              <a:defRPr spc="-1" sz="2700">
                <a:solidFill>
                  <a:srgbClr val="001F66"/>
                </a:solidFill>
                <a:latin typeface="Gilroy Semibold"/>
                <a:ea typeface="Gilroy Semibold"/>
                <a:cs typeface="Gilroy Semibold"/>
                <a:sym typeface="Gilroy Semibold"/>
              </a:defRPr>
            </a:pPr>
            <a:r>
              <a:t>два рандомизированных двойных слепых </a:t>
            </a:r>
          </a:p>
          <a:p>
            <a:pPr>
              <a:lnSpc>
                <a:spcPct val="90000"/>
              </a:lnSpc>
              <a:defRPr spc="-1" sz="2700">
                <a:solidFill>
                  <a:srgbClr val="001F66"/>
                </a:solidFill>
                <a:latin typeface="Gilroy Semibold"/>
                <a:ea typeface="Gilroy Semibold"/>
                <a:cs typeface="Gilroy Semibold"/>
                <a:sym typeface="Gilroy Semibold"/>
              </a:defRPr>
            </a:pPr>
            <a:r>
              <a:t>клинических испытаний, доказывают, что:</a:t>
            </a:r>
          </a:p>
        </p:txBody>
      </p:sp>
      <p:sp>
        <p:nvSpPr>
          <p:cNvPr id="324"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6"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pic>
        <p:nvPicPr>
          <p:cNvPr id="327" name="Безымянный-1-17.png" descr="Безымянный-1-17.png"/>
          <p:cNvPicPr>
            <a:picLocks noChangeAspect="1"/>
          </p:cNvPicPr>
          <p:nvPr/>
        </p:nvPicPr>
        <p:blipFill>
          <a:blip r:embed="rId3">
            <a:extLst/>
          </a:blip>
          <a:stretch>
            <a:fillRect/>
          </a:stretch>
        </p:blipFill>
        <p:spPr>
          <a:xfrm>
            <a:off x="623879" y="1611720"/>
            <a:ext cx="7895522" cy="2424603"/>
          </a:xfrm>
          <a:prstGeom prst="rect">
            <a:avLst/>
          </a:prstGeom>
          <a:ln w="12700">
            <a:miter lim="400000"/>
          </a:ln>
        </p:spPr>
      </p:pic>
      <p:sp>
        <p:nvSpPr>
          <p:cNvPr id="328" name="Омега-3 — собирательное название полиненасыщенных жирных кислот (ПНЖК)"/>
          <p:cNvSpPr txBox="1"/>
          <p:nvPr/>
        </p:nvSpPr>
        <p:spPr>
          <a:xfrm>
            <a:off x="398779" y="406440"/>
            <a:ext cx="7055168" cy="77444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1900">
                <a:solidFill>
                  <a:srgbClr val="001F66"/>
                </a:solidFill>
                <a:latin typeface="Gilroy Semibold"/>
                <a:ea typeface="Gilroy Semibold"/>
                <a:cs typeface="Gilroy Semibold"/>
                <a:sym typeface="Gilroy Semibold"/>
              </a:defRPr>
            </a:pPr>
            <a:r>
              <a:t>Кальций плохо усваивается самостоятельно. Для повышения </a:t>
            </a:r>
            <a:br/>
            <a:r>
              <a:t>биодоступности и укрепления костной ткани ему нужны </a:t>
            </a:r>
            <a:br/>
            <a:r>
              <a:t>помощники — определенные витамины и минералы. </a:t>
            </a:r>
          </a:p>
        </p:txBody>
      </p:sp>
      <p:sp>
        <p:nvSpPr>
          <p:cNvPr id="329"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330" name="Поступают в организм  в основном с пищей —…"/>
          <p:cNvSpPr txBox="1"/>
          <p:nvPr/>
        </p:nvSpPr>
        <p:spPr>
          <a:xfrm>
            <a:off x="1630800" y="3409200"/>
            <a:ext cx="1409403" cy="5029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200">
                <a:solidFill>
                  <a:srgbClr val="001F67"/>
                </a:solidFill>
                <a:latin typeface="Gilroy Regular"/>
                <a:ea typeface="Gilroy Regular"/>
                <a:cs typeface="Gilroy Regular"/>
                <a:sym typeface="Gilroy Regular"/>
              </a:defRPr>
            </a:pPr>
            <a:r>
              <a:t>~ 60% магния </a:t>
            </a:r>
            <a:br/>
            <a:r>
              <a:t>содержится </a:t>
            </a:r>
            <a:br/>
            <a:r>
              <a:t>в костной ткани </a:t>
            </a:r>
            <a:r>
              <a:rPr baseline="31000"/>
              <a:t>[20]</a:t>
            </a:r>
          </a:p>
        </p:txBody>
      </p:sp>
      <p:sp>
        <p:nvSpPr>
          <p:cNvPr id="331" name="Поступают в организм  в основном с пищей —…"/>
          <p:cNvSpPr txBox="1"/>
          <p:nvPr/>
        </p:nvSpPr>
        <p:spPr>
          <a:xfrm>
            <a:off x="7127999" y="3409200"/>
            <a:ext cx="1385283" cy="5029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200">
                <a:solidFill>
                  <a:srgbClr val="001F67"/>
                </a:solidFill>
                <a:latin typeface="Gilroy Regular"/>
                <a:ea typeface="Gilroy Regular"/>
                <a:cs typeface="Gilroy Regular"/>
                <a:sym typeface="Gilroy Regular"/>
              </a:defRPr>
            </a:pPr>
            <a:r>
              <a:t>~ 30% цинка </a:t>
            </a:r>
          </a:p>
          <a:p>
            <a:pPr>
              <a:defRPr spc="-1" sz="1200">
                <a:solidFill>
                  <a:srgbClr val="001F67"/>
                </a:solidFill>
                <a:latin typeface="Gilroy Regular"/>
                <a:ea typeface="Gilroy Regular"/>
                <a:cs typeface="Gilroy Regular"/>
                <a:sym typeface="Gilroy Regular"/>
              </a:defRPr>
            </a:pPr>
            <a:r>
              <a:t>содержится </a:t>
            </a:r>
            <a:br/>
            <a:r>
              <a:t>в костной ткани </a:t>
            </a:r>
            <a:r>
              <a:rPr baseline="31000"/>
              <a:t>[21]</a:t>
            </a:r>
          </a:p>
        </p:txBody>
      </p:sp>
      <p:sp>
        <p:nvSpPr>
          <p:cNvPr id="332" name="Поступают в организм  в основном с пищей —…"/>
          <p:cNvSpPr txBox="1"/>
          <p:nvPr/>
        </p:nvSpPr>
        <p:spPr>
          <a:xfrm>
            <a:off x="997560" y="2311917"/>
            <a:ext cx="505440" cy="3378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FFFFFF"/>
                </a:solidFill>
                <a:latin typeface="Gilroy Regular"/>
                <a:ea typeface="Gilroy Regular"/>
                <a:cs typeface="Gilroy Regular"/>
                <a:sym typeface="Gilroy Regular"/>
              </a:defRPr>
            </a:lvl1pPr>
          </a:lstStyle>
          <a:p>
            <a:pPr/>
            <a:r>
              <a:t>Ca</a:t>
            </a:r>
          </a:p>
        </p:txBody>
      </p:sp>
      <p:sp>
        <p:nvSpPr>
          <p:cNvPr id="333" name="Поступают в организм  в основном с пищей —…"/>
          <p:cNvSpPr txBox="1"/>
          <p:nvPr/>
        </p:nvSpPr>
        <p:spPr>
          <a:xfrm>
            <a:off x="955440" y="2673718"/>
            <a:ext cx="589683"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FFFFFF"/>
                </a:solidFill>
                <a:latin typeface="Gilroy Regular"/>
                <a:ea typeface="Gilroy Regular"/>
                <a:cs typeface="Gilroy Regular"/>
                <a:sym typeface="Gilroy Regular"/>
              </a:defRPr>
            </a:lvl1pPr>
          </a:lstStyle>
          <a:p>
            <a:pPr/>
            <a:r>
              <a:t>Calcium</a:t>
            </a:r>
          </a:p>
        </p:txBody>
      </p:sp>
      <p:sp>
        <p:nvSpPr>
          <p:cNvPr id="334" name="Поступают в организм  в основном с пищей —…"/>
          <p:cNvSpPr txBox="1"/>
          <p:nvPr/>
        </p:nvSpPr>
        <p:spPr>
          <a:xfrm>
            <a:off x="2052720" y="2046958"/>
            <a:ext cx="505440" cy="3378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D3</a:t>
            </a:r>
          </a:p>
        </p:txBody>
      </p:sp>
      <p:sp>
        <p:nvSpPr>
          <p:cNvPr id="335" name="Поступают в организм  в основном с пищей —…"/>
          <p:cNvSpPr txBox="1"/>
          <p:nvPr/>
        </p:nvSpPr>
        <p:spPr>
          <a:xfrm>
            <a:off x="2004478" y="2408400"/>
            <a:ext cx="589684" cy="1473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Vitamin</a:t>
            </a:r>
          </a:p>
        </p:txBody>
      </p:sp>
      <p:sp>
        <p:nvSpPr>
          <p:cNvPr id="336" name="Поступают в организм  в основном с пищей —…"/>
          <p:cNvSpPr txBox="1"/>
          <p:nvPr/>
        </p:nvSpPr>
        <p:spPr>
          <a:xfrm>
            <a:off x="3125520" y="2311917"/>
            <a:ext cx="505440" cy="3378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Mg</a:t>
            </a:r>
          </a:p>
        </p:txBody>
      </p:sp>
      <p:sp>
        <p:nvSpPr>
          <p:cNvPr id="337" name="Поступают в организм  в основном с пищей —…"/>
          <p:cNvSpPr txBox="1"/>
          <p:nvPr/>
        </p:nvSpPr>
        <p:spPr>
          <a:xfrm>
            <a:off x="2968918" y="2673718"/>
            <a:ext cx="818639"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Magnesium</a:t>
            </a:r>
          </a:p>
        </p:txBody>
      </p:sp>
      <p:sp>
        <p:nvSpPr>
          <p:cNvPr id="338" name="Поступают в организм  в основном с пищей —…"/>
          <p:cNvSpPr txBox="1"/>
          <p:nvPr/>
        </p:nvSpPr>
        <p:spPr>
          <a:xfrm>
            <a:off x="4186439" y="2046958"/>
            <a:ext cx="505440" cy="3378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K2</a:t>
            </a:r>
          </a:p>
        </p:txBody>
      </p:sp>
      <p:sp>
        <p:nvSpPr>
          <p:cNvPr id="339" name="Поступают в организм  в основном с пищей —…"/>
          <p:cNvSpPr txBox="1"/>
          <p:nvPr/>
        </p:nvSpPr>
        <p:spPr>
          <a:xfrm>
            <a:off x="4138200" y="2408400"/>
            <a:ext cx="589683" cy="1473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Vitamin</a:t>
            </a:r>
          </a:p>
        </p:txBody>
      </p:sp>
      <p:sp>
        <p:nvSpPr>
          <p:cNvPr id="340" name="Поступают в организм  в основном с пищей —…"/>
          <p:cNvSpPr txBox="1"/>
          <p:nvPr/>
        </p:nvSpPr>
        <p:spPr>
          <a:xfrm>
            <a:off x="5235480" y="2311917"/>
            <a:ext cx="505440" cy="3378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Si</a:t>
            </a:r>
          </a:p>
        </p:txBody>
      </p:sp>
      <p:sp>
        <p:nvSpPr>
          <p:cNvPr id="341" name="Поступают в организм  в основном с пищей —…"/>
          <p:cNvSpPr txBox="1"/>
          <p:nvPr/>
        </p:nvSpPr>
        <p:spPr>
          <a:xfrm>
            <a:off x="5187239" y="2673718"/>
            <a:ext cx="589683"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Silicon</a:t>
            </a:r>
          </a:p>
        </p:txBody>
      </p:sp>
      <p:sp>
        <p:nvSpPr>
          <p:cNvPr id="342" name="Поступают в организм  в основном с пищей —…"/>
          <p:cNvSpPr txBox="1"/>
          <p:nvPr/>
        </p:nvSpPr>
        <p:spPr>
          <a:xfrm>
            <a:off x="5906880" y="3204360"/>
            <a:ext cx="505440" cy="3378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Mn</a:t>
            </a:r>
          </a:p>
        </p:txBody>
      </p:sp>
      <p:sp>
        <p:nvSpPr>
          <p:cNvPr id="343" name="Поступают в организм  в основном с пищей —…"/>
          <p:cNvSpPr txBox="1"/>
          <p:nvPr/>
        </p:nvSpPr>
        <p:spPr>
          <a:xfrm>
            <a:off x="5677560" y="3565800"/>
            <a:ext cx="964083" cy="1473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Manganese</a:t>
            </a:r>
          </a:p>
        </p:txBody>
      </p:sp>
      <p:sp>
        <p:nvSpPr>
          <p:cNvPr id="344" name="Поступают в организм  в основном с пищей —…"/>
          <p:cNvSpPr txBox="1"/>
          <p:nvPr/>
        </p:nvSpPr>
        <p:spPr>
          <a:xfrm>
            <a:off x="6585480" y="2311917"/>
            <a:ext cx="505440" cy="3378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Zn</a:t>
            </a:r>
          </a:p>
        </p:txBody>
      </p:sp>
      <p:sp>
        <p:nvSpPr>
          <p:cNvPr id="345" name="Поступают в организм  в основном с пищей —…"/>
          <p:cNvSpPr txBox="1"/>
          <p:nvPr/>
        </p:nvSpPr>
        <p:spPr>
          <a:xfrm>
            <a:off x="6537238" y="2673718"/>
            <a:ext cx="589683"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Zinc</a:t>
            </a:r>
          </a:p>
        </p:txBody>
      </p:sp>
      <p:sp>
        <p:nvSpPr>
          <p:cNvPr id="346" name="Поступают в организм  в основном с пищей —…"/>
          <p:cNvSpPr txBox="1"/>
          <p:nvPr/>
        </p:nvSpPr>
        <p:spPr>
          <a:xfrm>
            <a:off x="7635599" y="2046958"/>
            <a:ext cx="505440" cy="3378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2700">
                <a:solidFill>
                  <a:srgbClr val="001F66"/>
                </a:solidFill>
                <a:latin typeface="Gilroy Regular"/>
                <a:ea typeface="Gilroy Regular"/>
                <a:cs typeface="Gilroy Regular"/>
                <a:sym typeface="Gilroy Regular"/>
              </a:defRPr>
            </a:lvl1pPr>
          </a:lstStyle>
          <a:p>
            <a:pPr/>
            <a:r>
              <a:t>B</a:t>
            </a:r>
          </a:p>
        </p:txBody>
      </p:sp>
      <p:sp>
        <p:nvSpPr>
          <p:cNvPr id="347" name="Поступают в организм  в основном с пищей —…"/>
          <p:cNvSpPr txBox="1"/>
          <p:nvPr/>
        </p:nvSpPr>
        <p:spPr>
          <a:xfrm>
            <a:off x="7587360" y="2408400"/>
            <a:ext cx="589683" cy="1473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defRPr spc="-1" sz="1200">
                <a:solidFill>
                  <a:srgbClr val="001F66"/>
                </a:solidFill>
                <a:latin typeface="Gilroy Regular"/>
                <a:ea typeface="Gilroy Regular"/>
                <a:cs typeface="Gilroy Regular"/>
                <a:sym typeface="Gilroy Regular"/>
              </a:defRPr>
            </a:lvl1pPr>
          </a:lstStyle>
          <a:p>
            <a:pPr/>
            <a:r>
              <a:t>Boron</a:t>
            </a:r>
          </a:p>
        </p:txBody>
      </p:sp>
      <p:sp>
        <p:nvSpPr>
          <p:cNvPr id="348" name="Line"/>
          <p:cNvSpPr/>
          <p:nvPr/>
        </p:nvSpPr>
        <p:spPr>
          <a:xfrm flipH="1">
            <a:off x="2584437" y="3095637"/>
            <a:ext cx="309243" cy="250561"/>
          </a:xfrm>
          <a:prstGeom prst="line">
            <a:avLst/>
          </a:prstGeom>
          <a:ln w="12600">
            <a:solidFill>
              <a:srgbClr val="001F66"/>
            </a:solidFill>
            <a:headEnd type="triangle"/>
            <a:tailEnd type="triangle"/>
          </a:ln>
        </p:spPr>
        <p:txBody>
          <a:bodyPr lIns="45718" tIns="45718" rIns="45718" bIns="45718"/>
          <a:lstStyle/>
          <a:p>
            <a:pPr/>
          </a:p>
        </p:txBody>
      </p:sp>
      <p:sp>
        <p:nvSpPr>
          <p:cNvPr id="349" name="Line"/>
          <p:cNvSpPr/>
          <p:nvPr/>
        </p:nvSpPr>
        <p:spPr>
          <a:xfrm>
            <a:off x="7220518" y="3102839"/>
            <a:ext cx="308883" cy="250564"/>
          </a:xfrm>
          <a:prstGeom prst="line">
            <a:avLst/>
          </a:prstGeom>
          <a:ln w="12600">
            <a:solidFill>
              <a:srgbClr val="001F66"/>
            </a:solidFill>
            <a:tailEnd type="triangle"/>
          </a:ln>
        </p:spPr>
        <p:txBody>
          <a:bodyPr lIns="45718" tIns="45718" rIns="45718" bIns="45718"/>
          <a:lstStyle/>
          <a:p>
            <a:pPr/>
          </a:p>
        </p:txBody>
      </p:sp>
      <p:pic>
        <p:nvPicPr>
          <p:cNvPr id="350" name="Calci-Prime преза-35.png" descr="Calci-Prime преза-35.png"/>
          <p:cNvPicPr>
            <a:picLocks noChangeAspect="1"/>
          </p:cNvPicPr>
          <p:nvPr/>
        </p:nvPicPr>
        <p:blipFill>
          <a:blip r:embed="rId4">
            <a:extLst/>
          </a:blip>
          <a:srcRect l="0" t="0" r="0" b="168"/>
          <a:stretch>
            <a:fillRect/>
          </a:stretch>
        </p:blipFill>
        <p:spPr>
          <a:xfrm>
            <a:off x="7950240" y="4815359"/>
            <a:ext cx="786243" cy="137163"/>
          </a:xfrm>
          <a:prstGeom prst="rect">
            <a:avLst/>
          </a:prstGeom>
          <a:ln w="12700">
            <a:miter lim="400000"/>
          </a:ln>
        </p:spPr>
      </p:pic>
      <p:sp>
        <p:nvSpPr>
          <p:cNvPr id="351"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3"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354" name="Омега-3 — собирательное название полиненасыщенных жирных кислот (ПНЖК)"/>
          <p:cNvSpPr txBox="1"/>
          <p:nvPr/>
        </p:nvSpPr>
        <p:spPr>
          <a:xfrm>
            <a:off x="391749" y="406440"/>
            <a:ext cx="5882602"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В составе Calci-Prime: «солнечный»</a:t>
            </a:r>
          </a:p>
          <a:p>
            <a:pPr>
              <a:lnSpc>
                <a:spcPct val="90000"/>
              </a:lnSpc>
              <a:defRPr spc="-1" sz="2700">
                <a:solidFill>
                  <a:srgbClr val="001F66"/>
                </a:solidFill>
                <a:latin typeface="Gilroy Semibold"/>
                <a:ea typeface="Gilroy Semibold"/>
                <a:cs typeface="Gilroy Semibold"/>
                <a:sym typeface="Gilroy Semibold"/>
              </a:defRPr>
            </a:pPr>
            <a:r>
              <a:t>витамин D3 </a:t>
            </a:r>
          </a:p>
        </p:txBody>
      </p:sp>
      <p:sp>
        <p:nvSpPr>
          <p:cNvPr id="355"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356" name="Поступают в организм  в основном с пищей —…"/>
          <p:cNvSpPr txBox="1"/>
          <p:nvPr/>
        </p:nvSpPr>
        <p:spPr>
          <a:xfrm>
            <a:off x="1875580" y="1735920"/>
            <a:ext cx="1647089"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улучшает всасывание </a:t>
            </a:r>
            <a:br/>
            <a:r>
              <a:t>кальция в кишечнике</a:t>
            </a:r>
          </a:p>
        </p:txBody>
      </p:sp>
      <p:sp>
        <p:nvSpPr>
          <p:cNvPr id="357" name="способствует накоплению  кальция в костях"/>
          <p:cNvSpPr txBox="1"/>
          <p:nvPr/>
        </p:nvSpPr>
        <p:spPr>
          <a:xfrm>
            <a:off x="1872339" y="2396519"/>
            <a:ext cx="1953362"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способствует накоплению </a:t>
            </a:r>
            <a:br/>
            <a:r>
              <a:t>кальция в костях</a:t>
            </a:r>
          </a:p>
        </p:txBody>
      </p:sp>
      <p:pic>
        <p:nvPicPr>
          <p:cNvPr id="358" name="Безымянный-1-27.png" descr="Безымянный-1-27.png"/>
          <p:cNvPicPr>
            <a:picLocks noChangeAspect="1"/>
          </p:cNvPicPr>
          <p:nvPr/>
        </p:nvPicPr>
        <p:blipFill>
          <a:blip r:embed="rId4">
            <a:extLst/>
          </a:blip>
          <a:stretch>
            <a:fillRect/>
          </a:stretch>
        </p:blipFill>
        <p:spPr>
          <a:xfrm>
            <a:off x="1320840" y="1695599"/>
            <a:ext cx="430561" cy="430561"/>
          </a:xfrm>
          <a:prstGeom prst="rect">
            <a:avLst/>
          </a:prstGeom>
          <a:ln w="12700">
            <a:miter lim="400000"/>
          </a:ln>
        </p:spPr>
      </p:pic>
      <p:pic>
        <p:nvPicPr>
          <p:cNvPr id="359" name="Безымянный-1-28.png" descr="Безымянный-1-28.png"/>
          <p:cNvPicPr>
            <a:picLocks noChangeAspect="1"/>
          </p:cNvPicPr>
          <p:nvPr/>
        </p:nvPicPr>
        <p:blipFill>
          <a:blip r:embed="rId5">
            <a:extLst/>
          </a:blip>
          <a:stretch>
            <a:fillRect/>
          </a:stretch>
        </p:blipFill>
        <p:spPr>
          <a:xfrm>
            <a:off x="1320840" y="2355837"/>
            <a:ext cx="430561" cy="430563"/>
          </a:xfrm>
          <a:prstGeom prst="rect">
            <a:avLst/>
          </a:prstGeom>
          <a:ln w="12700">
            <a:miter lim="400000"/>
          </a:ln>
        </p:spPr>
      </p:pic>
      <p:pic>
        <p:nvPicPr>
          <p:cNvPr id="360" name="Безымянный-1-29.png" descr="Безымянный-1-29.png"/>
          <p:cNvPicPr>
            <a:picLocks noChangeAspect="1"/>
          </p:cNvPicPr>
          <p:nvPr/>
        </p:nvPicPr>
        <p:blipFill>
          <a:blip r:embed="rId6">
            <a:extLst/>
          </a:blip>
          <a:stretch>
            <a:fillRect/>
          </a:stretch>
        </p:blipFill>
        <p:spPr>
          <a:xfrm>
            <a:off x="1320840" y="3016080"/>
            <a:ext cx="430561" cy="430563"/>
          </a:xfrm>
          <a:prstGeom prst="rect">
            <a:avLst/>
          </a:prstGeom>
          <a:ln w="12700">
            <a:miter lim="400000"/>
          </a:ln>
        </p:spPr>
      </p:pic>
      <p:sp>
        <p:nvSpPr>
          <p:cNvPr id="361" name="поддерживает здоровье костей,  зубов и мышц"/>
          <p:cNvSpPr txBox="1"/>
          <p:nvPr/>
        </p:nvSpPr>
        <p:spPr>
          <a:xfrm>
            <a:off x="1885660" y="3056757"/>
            <a:ext cx="2357070"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поддерживает здоровье костей, </a:t>
            </a:r>
            <a:br/>
            <a:r>
              <a:t>зубов и мышц</a:t>
            </a:r>
          </a:p>
        </p:txBody>
      </p:sp>
      <p:sp>
        <p:nvSpPr>
          <p:cNvPr id="362" name="Поступают в организм  в основном с пищей —…"/>
          <p:cNvSpPr txBox="1"/>
          <p:nvPr/>
        </p:nvSpPr>
        <p:spPr>
          <a:xfrm>
            <a:off x="5029198" y="2508118"/>
            <a:ext cx="2792884" cy="64770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defRPr spc="-1" sz="1500">
                <a:solidFill>
                  <a:srgbClr val="001F67"/>
                </a:solidFill>
                <a:latin typeface="Gilroy Regular"/>
                <a:ea typeface="Gilroy Regular"/>
                <a:cs typeface="Gilroy Regular"/>
                <a:sym typeface="Gilroy Regular"/>
              </a:defRPr>
            </a:pPr>
            <a:r>
              <a:t>Для лучшего усвоения кальций следует принимать</a:t>
            </a:r>
            <a:br/>
            <a:r>
              <a:t>вместе с витамином D3</a:t>
            </a:r>
          </a:p>
        </p:txBody>
      </p:sp>
      <p:pic>
        <p:nvPicPr>
          <p:cNvPr id="363" name="Безымянный-1-21.png" descr="Безымянный-1-21.png"/>
          <p:cNvPicPr>
            <a:picLocks noChangeAspect="1"/>
          </p:cNvPicPr>
          <p:nvPr/>
        </p:nvPicPr>
        <p:blipFill>
          <a:blip r:embed="rId7">
            <a:extLst/>
          </a:blip>
          <a:srcRect l="28" t="0" r="26" b="0"/>
          <a:stretch>
            <a:fillRect/>
          </a:stretch>
        </p:blipFill>
        <p:spPr>
          <a:xfrm>
            <a:off x="5024160" y="1732680"/>
            <a:ext cx="658802" cy="659163"/>
          </a:xfrm>
          <a:prstGeom prst="rect">
            <a:avLst/>
          </a:prstGeom>
          <a:ln w="12700">
            <a:miter lim="400000"/>
          </a:ln>
        </p:spPr>
      </p:pic>
      <p:pic>
        <p:nvPicPr>
          <p:cNvPr id="364" name="Calci-Prime преза-35.png" descr="Calci-Prime преза-35.png"/>
          <p:cNvPicPr>
            <a:picLocks noChangeAspect="1"/>
          </p:cNvPicPr>
          <p:nvPr/>
        </p:nvPicPr>
        <p:blipFill>
          <a:blip r:embed="rId8">
            <a:extLst/>
          </a:blip>
          <a:srcRect l="0" t="0" r="0" b="168"/>
          <a:stretch>
            <a:fillRect/>
          </a:stretch>
        </p:blipFill>
        <p:spPr>
          <a:xfrm>
            <a:off x="7950240" y="4815359"/>
            <a:ext cx="786243" cy="137163"/>
          </a:xfrm>
          <a:prstGeom prst="rect">
            <a:avLst/>
          </a:prstGeom>
          <a:ln w="12700">
            <a:miter lim="400000"/>
          </a:ln>
        </p:spPr>
      </p:pic>
      <p:sp>
        <p:nvSpPr>
          <p:cNvPr id="365"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9" name="Calci-Prime преза_Монтажная область 1.png" descr="Calci-Prime преза_Монтажная область 1.png"/>
          <p:cNvPicPr>
            <a:picLocks noChangeAspect="1"/>
          </p:cNvPicPr>
          <p:nvPr/>
        </p:nvPicPr>
        <p:blipFill>
          <a:blip r:embed="rId3">
            <a:alphaModFix amt="50000"/>
            <a:extLst/>
          </a:blip>
          <a:stretch>
            <a:fillRect/>
          </a:stretch>
        </p:blipFill>
        <p:spPr>
          <a:xfrm>
            <a:off x="0" y="0"/>
            <a:ext cx="9142921" cy="5142601"/>
          </a:xfrm>
          <a:prstGeom prst="rect">
            <a:avLst/>
          </a:prstGeom>
          <a:ln w="12700">
            <a:miter lim="400000"/>
          </a:ln>
        </p:spPr>
      </p:pic>
      <p:sp>
        <p:nvSpPr>
          <p:cNvPr id="370" name="Омега-3 — собирательное название полиненасыщенных жирных кислот (ПНЖК)"/>
          <p:cNvSpPr txBox="1"/>
          <p:nvPr/>
        </p:nvSpPr>
        <p:spPr>
          <a:xfrm>
            <a:off x="392430" y="406440"/>
            <a:ext cx="6596279"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В составе Calci-Prime: витамин К2 — </a:t>
            </a:r>
          </a:p>
          <a:p>
            <a:pPr>
              <a:lnSpc>
                <a:spcPct val="90000"/>
              </a:lnSpc>
              <a:defRPr spc="-1" sz="2700">
                <a:solidFill>
                  <a:srgbClr val="001F66"/>
                </a:solidFill>
                <a:latin typeface="Gilroy Semibold"/>
                <a:ea typeface="Gilroy Semibold"/>
                <a:cs typeface="Gilroy Semibold"/>
                <a:sym typeface="Gilroy Semibold"/>
              </a:defRPr>
            </a:pPr>
            <a:r>
              <a:t>в самой биодоступной форме MenaQ7</a:t>
            </a:r>
            <a:r>
              <a:rPr baseline="31000"/>
              <a:t>ТМ </a:t>
            </a:r>
          </a:p>
        </p:txBody>
      </p:sp>
      <p:sp>
        <p:nvSpPr>
          <p:cNvPr id="371"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pic>
        <p:nvPicPr>
          <p:cNvPr id="372" name="Безымянный-1-43.png" descr="Безымянный-1-43.png"/>
          <p:cNvPicPr>
            <a:picLocks noChangeAspect="1"/>
          </p:cNvPicPr>
          <p:nvPr/>
        </p:nvPicPr>
        <p:blipFill>
          <a:blip r:embed="rId4">
            <a:extLst/>
          </a:blip>
          <a:stretch>
            <a:fillRect/>
          </a:stretch>
        </p:blipFill>
        <p:spPr>
          <a:xfrm>
            <a:off x="406440" y="1898637"/>
            <a:ext cx="506881" cy="506883"/>
          </a:xfrm>
          <a:prstGeom prst="rect">
            <a:avLst/>
          </a:prstGeom>
          <a:ln w="12700">
            <a:miter lim="400000"/>
          </a:ln>
        </p:spPr>
      </p:pic>
      <p:sp>
        <p:nvSpPr>
          <p:cNvPr id="373" name="способствует своевременному  обновлению костной ткани"/>
          <p:cNvSpPr txBox="1"/>
          <p:nvPr/>
        </p:nvSpPr>
        <p:spPr>
          <a:xfrm>
            <a:off x="992157" y="1990080"/>
            <a:ext cx="2285392"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способствует своевременному </a:t>
            </a:r>
            <a:br/>
            <a:r>
              <a:t>обновлению костной ткани</a:t>
            </a:r>
          </a:p>
        </p:txBody>
      </p:sp>
      <p:pic>
        <p:nvPicPr>
          <p:cNvPr id="374" name="Безымянный-1-35.png" descr="Безымянный-1-35.png"/>
          <p:cNvPicPr>
            <a:picLocks noChangeAspect="1"/>
          </p:cNvPicPr>
          <p:nvPr/>
        </p:nvPicPr>
        <p:blipFill>
          <a:blip r:embed="rId5">
            <a:extLst/>
          </a:blip>
          <a:stretch>
            <a:fillRect/>
          </a:stretch>
        </p:blipFill>
        <p:spPr>
          <a:xfrm>
            <a:off x="406440" y="2558880"/>
            <a:ext cx="506881" cy="506883"/>
          </a:xfrm>
          <a:prstGeom prst="rect">
            <a:avLst/>
          </a:prstGeom>
          <a:ln w="12700">
            <a:miter lim="400000"/>
          </a:ln>
        </p:spPr>
      </p:pic>
      <p:sp>
        <p:nvSpPr>
          <p:cNvPr id="375" name="участвует в процессе  свертываемости крови"/>
          <p:cNvSpPr txBox="1"/>
          <p:nvPr/>
        </p:nvSpPr>
        <p:spPr>
          <a:xfrm>
            <a:off x="1021320" y="2650320"/>
            <a:ext cx="1706550"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участвует в процессе </a:t>
            </a:r>
            <a:br/>
            <a:r>
              <a:t>свертываемости крови </a:t>
            </a:r>
          </a:p>
        </p:txBody>
      </p:sp>
      <p:sp>
        <p:nvSpPr>
          <p:cNvPr id="376" name="Поступают в организм  в основном с пищей —…"/>
          <p:cNvSpPr txBox="1"/>
          <p:nvPr/>
        </p:nvSpPr>
        <p:spPr>
          <a:xfrm>
            <a:off x="1455840" y="4813398"/>
            <a:ext cx="1291083"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6" invalidUrl="" action="" tgtFrame="" tooltip="" history="1" highlightClick="0" endSnd="0"/>
              </a:defRPr>
            </a:lvl1pPr>
          </a:lstStyle>
          <a:p>
            <a:pPr/>
            <a:r>
              <a:rPr>
                <a:hlinkClick r:id="rId6" invalidUrl="" action="" tgtFrame="" tooltip="" history="1" highlightClick="0" endSnd="0"/>
              </a:rPr>
              <a:t>читать исследование</a:t>
            </a:r>
          </a:p>
        </p:txBody>
      </p:sp>
      <p:sp>
        <p:nvSpPr>
          <p:cNvPr id="377" name="Поступают в организм  в основном с пищей —…"/>
          <p:cNvSpPr txBox="1"/>
          <p:nvPr/>
        </p:nvSpPr>
        <p:spPr>
          <a:xfrm>
            <a:off x="3794759" y="3397320"/>
            <a:ext cx="3092743" cy="30226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100">
                <a:solidFill>
                  <a:srgbClr val="001F66"/>
                </a:solidFill>
                <a:latin typeface="Gilroy Regular"/>
                <a:ea typeface="Gilroy Regular"/>
                <a:cs typeface="Gilroy Regular"/>
                <a:sym typeface="Gilroy Regular"/>
              </a:defRPr>
            </a:pPr>
            <a:r>
              <a:t>&gt; 20 клинических испытаний подтверждают </a:t>
            </a:r>
            <a:br/>
            <a:r>
              <a:t>безопасность и эффективность ингредиента</a:t>
            </a:r>
            <a:r>
              <a:rPr baseline="31000"/>
              <a:t>[22]</a:t>
            </a:r>
          </a:p>
        </p:txBody>
      </p:sp>
      <p:sp>
        <p:nvSpPr>
          <p:cNvPr id="378" name="Поступают в организм  в основном с пищей —…"/>
          <p:cNvSpPr txBox="1"/>
          <p:nvPr/>
        </p:nvSpPr>
        <p:spPr>
          <a:xfrm>
            <a:off x="3817439" y="3156118"/>
            <a:ext cx="2034134" cy="154229"/>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001F66"/>
                </a:solidFill>
                <a:latin typeface="Gilroy Bold"/>
                <a:ea typeface="Gilroy Bold"/>
                <a:cs typeface="Gilroy Bold"/>
                <a:sym typeface="Gilroy Bold"/>
              </a:defRPr>
            </a:lvl1pPr>
          </a:lstStyle>
          <a:p>
            <a:pPr/>
            <a:r>
              <a:t>Патентованный ингредиент</a:t>
            </a:r>
          </a:p>
        </p:txBody>
      </p:sp>
      <p:sp>
        <p:nvSpPr>
          <p:cNvPr id="379" name="Rounded Rectangle"/>
          <p:cNvSpPr/>
          <p:nvPr/>
        </p:nvSpPr>
        <p:spPr>
          <a:xfrm>
            <a:off x="3683160" y="1898637"/>
            <a:ext cx="3402361" cy="1192684"/>
          </a:xfrm>
          <a:prstGeom prst="roundRect">
            <a:avLst>
              <a:gd name="adj" fmla="val 14894"/>
            </a:avLst>
          </a:prstGeom>
          <a:solidFill>
            <a:srgbClr val="FFFFFF"/>
          </a:solidFill>
          <a:ln w="12700">
            <a:miter lim="400000"/>
          </a:ln>
        </p:spPr>
        <p:txBody>
          <a:bodyPr lIns="45718" tIns="45718" rIns="45718" bIns="45718"/>
          <a:lstStyle/>
          <a:p>
            <a:pPr>
              <a:defRPr spc="-1" sz="1400"/>
            </a:pPr>
          </a:p>
        </p:txBody>
      </p:sp>
      <p:pic>
        <p:nvPicPr>
          <p:cNvPr id="380" name="Calci-Prime преза-35.png" descr="Calci-Prime преза-35.png"/>
          <p:cNvPicPr>
            <a:picLocks noChangeAspect="1"/>
          </p:cNvPicPr>
          <p:nvPr/>
        </p:nvPicPr>
        <p:blipFill>
          <a:blip r:embed="rId7">
            <a:extLst/>
          </a:blip>
          <a:srcRect l="0" t="0" r="0" b="168"/>
          <a:stretch>
            <a:fillRect/>
          </a:stretch>
        </p:blipFill>
        <p:spPr>
          <a:xfrm>
            <a:off x="7950240" y="4815359"/>
            <a:ext cx="786243" cy="137163"/>
          </a:xfrm>
          <a:prstGeom prst="rect">
            <a:avLst/>
          </a:prstGeom>
          <a:ln w="12700">
            <a:miter lim="400000"/>
          </a:ln>
        </p:spPr>
      </p:pic>
      <p:pic>
        <p:nvPicPr>
          <p:cNvPr id="381" name="Calci-Prime преза-35.png" descr="Calci-Prime преза-35.png"/>
          <p:cNvPicPr>
            <a:picLocks noChangeAspect="1"/>
          </p:cNvPicPr>
          <p:nvPr/>
        </p:nvPicPr>
        <p:blipFill>
          <a:blip r:embed="rId7">
            <a:extLst/>
          </a:blip>
          <a:srcRect l="0" t="0" r="0" b="168"/>
          <a:stretch>
            <a:fillRect/>
          </a:stretch>
        </p:blipFill>
        <p:spPr>
          <a:xfrm>
            <a:off x="7950240" y="4815359"/>
            <a:ext cx="786243" cy="137163"/>
          </a:xfrm>
          <a:prstGeom prst="rect">
            <a:avLst/>
          </a:prstGeom>
          <a:ln w="12700">
            <a:miter lim="400000"/>
          </a:ln>
        </p:spPr>
      </p:pic>
      <p:pic>
        <p:nvPicPr>
          <p:cNvPr id="382" name="Рисунок 279" descr="Рисунок 279"/>
          <p:cNvPicPr>
            <a:picLocks noChangeAspect="1"/>
          </p:cNvPicPr>
          <p:nvPr/>
        </p:nvPicPr>
        <p:blipFill>
          <a:blip r:embed="rId8">
            <a:extLst/>
          </a:blip>
          <a:stretch>
            <a:fillRect/>
          </a:stretch>
        </p:blipFill>
        <p:spPr>
          <a:xfrm>
            <a:off x="3779999" y="1873080"/>
            <a:ext cx="3399481" cy="1366563"/>
          </a:xfrm>
          <a:prstGeom prst="rect">
            <a:avLst/>
          </a:prstGeom>
          <a:ln w="12700">
            <a:miter lim="400000"/>
          </a:ln>
        </p:spPr>
      </p:pic>
      <p:sp>
        <p:nvSpPr>
          <p:cNvPr id="383"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7"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388" name="Rounded Rectangle"/>
          <p:cNvSpPr/>
          <p:nvPr/>
        </p:nvSpPr>
        <p:spPr>
          <a:xfrm>
            <a:off x="406440" y="2857680"/>
            <a:ext cx="5358242" cy="574203"/>
          </a:xfrm>
          <a:prstGeom prst="roundRect">
            <a:avLst>
              <a:gd name="adj" fmla="val 30905"/>
            </a:avLst>
          </a:prstGeom>
          <a:solidFill>
            <a:srgbClr val="FFFFFF"/>
          </a:solidFill>
          <a:ln w="12700">
            <a:miter lim="400000"/>
          </a:ln>
        </p:spPr>
        <p:txBody>
          <a:bodyPr lIns="45718" tIns="45718" rIns="45718" bIns="45718"/>
          <a:lstStyle/>
          <a:p>
            <a:pPr>
              <a:defRPr spc="-1" sz="1400"/>
            </a:pPr>
          </a:p>
        </p:txBody>
      </p:sp>
      <p:sp>
        <p:nvSpPr>
          <p:cNvPr id="389" name="Омега-3 — собирательное название полиненасыщенных жирных кислот (ПНЖК)"/>
          <p:cNvSpPr txBox="1"/>
          <p:nvPr/>
        </p:nvSpPr>
        <p:spPr>
          <a:xfrm>
            <a:off x="392428" y="406440"/>
            <a:ext cx="5152733"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6"/>
                </a:solidFill>
                <a:latin typeface="Gilroy Semibold"/>
                <a:ea typeface="Gilroy Semibold"/>
                <a:cs typeface="Gilroy Semibold"/>
                <a:sym typeface="Gilroy Semibold"/>
              </a:defRPr>
            </a:lvl1pPr>
          </a:lstStyle>
          <a:p>
            <a:pPr/>
            <a:r>
              <a:t>Формула Calci-Prime усилена:  </a:t>
            </a:r>
          </a:p>
        </p:txBody>
      </p:sp>
      <p:sp>
        <p:nvSpPr>
          <p:cNvPr id="390"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391" name="Поступают в организм  в основном с пищей —…"/>
          <p:cNvSpPr txBox="1"/>
          <p:nvPr/>
        </p:nvSpPr>
        <p:spPr>
          <a:xfrm>
            <a:off x="396669" y="1247038"/>
            <a:ext cx="944881" cy="78676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3600">
                <a:solidFill>
                  <a:srgbClr val="001F66"/>
                </a:solidFill>
                <a:latin typeface="Gilroy Semibold"/>
                <a:ea typeface="Gilroy Semibold"/>
                <a:cs typeface="Gilroy Semibold"/>
                <a:sym typeface="Gilroy Semibold"/>
              </a:defRPr>
            </a:pPr>
            <a:r>
              <a:t>[Mg]</a:t>
            </a:r>
          </a:p>
          <a:p>
            <a:pPr>
              <a:defRPr spc="-1">
                <a:solidFill>
                  <a:srgbClr val="001F66"/>
                </a:solidFill>
                <a:latin typeface="Gilroy Semibold"/>
                <a:ea typeface="Gilroy Semibold"/>
                <a:cs typeface="Gilroy Semibold"/>
                <a:sym typeface="Gilroy Semibold"/>
              </a:defRPr>
            </a:pPr>
            <a:r>
              <a:t>магнием</a:t>
            </a:r>
          </a:p>
        </p:txBody>
      </p:sp>
      <p:sp>
        <p:nvSpPr>
          <p:cNvPr id="392" name="Поступают в организм  в основном с пищей —…"/>
          <p:cNvSpPr txBox="1"/>
          <p:nvPr/>
        </p:nvSpPr>
        <p:spPr>
          <a:xfrm>
            <a:off x="396667" y="2133718"/>
            <a:ext cx="2564538" cy="5029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поддерживает правильную </a:t>
            </a:r>
            <a:br/>
            <a:r>
              <a:t>работу мышц: важен для процесса </a:t>
            </a:r>
            <a:br/>
            <a:r>
              <a:t>«сокращение-расслабление»</a:t>
            </a:r>
          </a:p>
        </p:txBody>
      </p:sp>
      <p:sp>
        <p:nvSpPr>
          <p:cNvPr id="393" name="Line"/>
          <p:cNvSpPr/>
          <p:nvPr/>
        </p:nvSpPr>
        <p:spPr>
          <a:xfrm flipV="1">
            <a:off x="409320" y="974159"/>
            <a:ext cx="8267760" cy="5763"/>
          </a:xfrm>
          <a:prstGeom prst="line">
            <a:avLst/>
          </a:prstGeom>
          <a:ln w="12600">
            <a:solidFill>
              <a:srgbClr val="001F66"/>
            </a:solidFill>
          </a:ln>
        </p:spPr>
        <p:txBody>
          <a:bodyPr lIns="45718" tIns="45718" rIns="45718" bIns="45718"/>
          <a:lstStyle/>
          <a:p>
            <a:pPr/>
          </a:p>
        </p:txBody>
      </p:sp>
      <p:sp>
        <p:nvSpPr>
          <p:cNvPr id="394" name="Поступают в организм  в основном с пищей —…"/>
          <p:cNvSpPr txBox="1"/>
          <p:nvPr/>
        </p:nvSpPr>
        <p:spPr>
          <a:xfrm>
            <a:off x="3328558" y="1247038"/>
            <a:ext cx="704267" cy="78676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3600">
                <a:solidFill>
                  <a:srgbClr val="001F66"/>
                </a:solidFill>
                <a:latin typeface="Gilroy Semibold"/>
                <a:ea typeface="Gilroy Semibold"/>
                <a:cs typeface="Gilroy Semibold"/>
                <a:sym typeface="Gilroy Semibold"/>
              </a:defRPr>
            </a:pPr>
            <a:r>
              <a:t>[B]</a:t>
            </a:r>
          </a:p>
          <a:p>
            <a:pPr>
              <a:defRPr spc="-1">
                <a:solidFill>
                  <a:srgbClr val="001F66"/>
                </a:solidFill>
                <a:latin typeface="Gilroy Semibold"/>
                <a:ea typeface="Gilroy Semibold"/>
                <a:cs typeface="Gilroy Semibold"/>
                <a:sym typeface="Gilroy Semibold"/>
              </a:defRPr>
            </a:pPr>
            <a:r>
              <a:t>бором</a:t>
            </a:r>
          </a:p>
        </p:txBody>
      </p:sp>
      <p:sp>
        <p:nvSpPr>
          <p:cNvPr id="395" name="Поступают в организм  в основном с пищей —…"/>
          <p:cNvSpPr txBox="1"/>
          <p:nvPr/>
        </p:nvSpPr>
        <p:spPr>
          <a:xfrm>
            <a:off x="3383329" y="2133718"/>
            <a:ext cx="2424956"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способствует переходу </a:t>
            </a:r>
            <a:br/>
            <a:r>
              <a:t>витамина D3 в активную форму</a:t>
            </a:r>
            <a:r>
              <a:rPr baseline="31000"/>
              <a:t>[23]</a:t>
            </a:r>
          </a:p>
        </p:txBody>
      </p:sp>
      <p:sp>
        <p:nvSpPr>
          <p:cNvPr id="396" name="Поступают в организм  в основном с пищей —…"/>
          <p:cNvSpPr txBox="1"/>
          <p:nvPr/>
        </p:nvSpPr>
        <p:spPr>
          <a:xfrm>
            <a:off x="533520" y="2971799"/>
            <a:ext cx="5104440" cy="3251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6"/>
                </a:solidFill>
                <a:latin typeface="Gilroy Regular"/>
                <a:ea typeface="Gilroy Regular"/>
                <a:cs typeface="Gilroy Regular"/>
                <a:sym typeface="Gilroy Regular"/>
              </a:defRPr>
            </a:lvl1pPr>
          </a:lstStyle>
          <a:p>
            <a:pPr/>
            <a:r>
              <a:t>Оба минерала помогают кальцию встраиваться в костную ткань, повышая ее твердость </a:t>
            </a:r>
          </a:p>
        </p:txBody>
      </p:sp>
      <p:pic>
        <p:nvPicPr>
          <p:cNvPr id="397" name="Calci-Prime преза-35.png" descr="Calci-Prime преза-35.png"/>
          <p:cNvPicPr>
            <a:picLocks noChangeAspect="1"/>
          </p:cNvPicPr>
          <p:nvPr/>
        </p:nvPicPr>
        <p:blipFill>
          <a:blip r:embed="rId3">
            <a:extLst/>
          </a:blip>
          <a:srcRect l="0" t="0" r="0" b="168"/>
          <a:stretch>
            <a:fillRect/>
          </a:stretch>
        </p:blipFill>
        <p:spPr>
          <a:xfrm>
            <a:off x="7950240" y="4815359"/>
            <a:ext cx="786243" cy="137163"/>
          </a:xfrm>
          <a:prstGeom prst="rect">
            <a:avLst/>
          </a:prstGeom>
          <a:ln w="12700">
            <a:miter lim="400000"/>
          </a:ln>
        </p:spPr>
      </p:pic>
      <p:sp>
        <p:nvSpPr>
          <p:cNvPr id="398" name="Поступают в организм  в основном с пищей —…"/>
          <p:cNvSpPr txBox="1"/>
          <p:nvPr/>
        </p:nvSpPr>
        <p:spPr>
          <a:xfrm>
            <a:off x="1455840" y="4813398"/>
            <a:ext cx="1291083"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4" invalidUrl="" action="" tgtFrame="" tooltip="" history="1" highlightClick="0" endSnd="0"/>
              </a:defRPr>
            </a:lvl1pPr>
          </a:lstStyle>
          <a:p>
            <a:pPr/>
            <a:r>
              <a:rPr>
                <a:hlinkClick r:id="rId4" invalidUrl="" action="" tgtFrame="" tooltip="" history="1" highlightClick="0" endSnd="0"/>
              </a:rPr>
              <a:t>читать исследование</a:t>
            </a:r>
          </a:p>
        </p:txBody>
      </p:sp>
      <p:sp>
        <p:nvSpPr>
          <p:cNvPr id="399"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1"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402"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sp>
        <p:nvSpPr>
          <p:cNvPr id="403" name="Поступают в организм  в основном с пищей —…"/>
          <p:cNvSpPr txBox="1"/>
          <p:nvPr/>
        </p:nvSpPr>
        <p:spPr>
          <a:xfrm>
            <a:off x="392148" y="1247038"/>
            <a:ext cx="1218566" cy="78676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3600">
                <a:solidFill>
                  <a:srgbClr val="001F66"/>
                </a:solidFill>
                <a:latin typeface="Gilroy Semibold"/>
                <a:ea typeface="Gilroy Semibold"/>
                <a:cs typeface="Gilroy Semibold"/>
                <a:sym typeface="Gilroy Semibold"/>
              </a:defRPr>
            </a:pPr>
            <a:r>
              <a:t>[Mn]</a:t>
            </a:r>
          </a:p>
          <a:p>
            <a:pPr>
              <a:defRPr spc="-1">
                <a:solidFill>
                  <a:srgbClr val="001F66"/>
                </a:solidFill>
                <a:latin typeface="Gilroy Semibold"/>
                <a:ea typeface="Gilroy Semibold"/>
                <a:cs typeface="Gilroy Semibold"/>
                <a:sym typeface="Gilroy Semibold"/>
              </a:defRPr>
            </a:pPr>
            <a:r>
              <a:t>марганцем</a:t>
            </a:r>
          </a:p>
        </p:txBody>
      </p:sp>
      <p:sp>
        <p:nvSpPr>
          <p:cNvPr id="404" name="Поступают в организм  в основном с пищей —…"/>
          <p:cNvSpPr txBox="1"/>
          <p:nvPr/>
        </p:nvSpPr>
        <p:spPr>
          <a:xfrm>
            <a:off x="392147" y="2133718"/>
            <a:ext cx="2352753" cy="6807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необходим для правильного </a:t>
            </a:r>
            <a:br/>
            <a:r>
              <a:t>формирования новой хрящевой </a:t>
            </a:r>
            <a:br/>
            <a:r>
              <a:t>ткани и синтеза синовиальной </a:t>
            </a:r>
            <a:br/>
            <a:r>
              <a:t>жидкости </a:t>
            </a:r>
          </a:p>
        </p:txBody>
      </p:sp>
      <p:sp>
        <p:nvSpPr>
          <p:cNvPr id="405" name="Line"/>
          <p:cNvSpPr/>
          <p:nvPr/>
        </p:nvSpPr>
        <p:spPr>
          <a:xfrm flipV="1">
            <a:off x="409320" y="974159"/>
            <a:ext cx="8267760" cy="5763"/>
          </a:xfrm>
          <a:prstGeom prst="line">
            <a:avLst/>
          </a:prstGeom>
          <a:ln w="12600">
            <a:solidFill>
              <a:srgbClr val="001F66"/>
            </a:solidFill>
          </a:ln>
        </p:spPr>
        <p:txBody>
          <a:bodyPr lIns="45718" tIns="45718" rIns="45718" bIns="45718"/>
          <a:lstStyle/>
          <a:p>
            <a:pPr/>
          </a:p>
        </p:txBody>
      </p:sp>
      <p:sp>
        <p:nvSpPr>
          <p:cNvPr id="406" name="Поступают в организм  в основном с пищей —…"/>
          <p:cNvSpPr txBox="1"/>
          <p:nvPr/>
        </p:nvSpPr>
        <p:spPr>
          <a:xfrm>
            <a:off x="3345839" y="1247038"/>
            <a:ext cx="1090448" cy="78676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3600">
                <a:solidFill>
                  <a:srgbClr val="001F66"/>
                </a:solidFill>
                <a:latin typeface="Gilroy Semibold"/>
                <a:ea typeface="Gilroy Semibold"/>
                <a:cs typeface="Gilroy Semibold"/>
                <a:sym typeface="Gilroy Semibold"/>
              </a:defRPr>
            </a:pPr>
            <a:r>
              <a:t>[Si]</a:t>
            </a:r>
          </a:p>
          <a:p>
            <a:pPr>
              <a:defRPr spc="-1">
                <a:solidFill>
                  <a:srgbClr val="001F66"/>
                </a:solidFill>
                <a:latin typeface="Gilroy Semibold"/>
                <a:ea typeface="Gilroy Semibold"/>
                <a:cs typeface="Gilroy Semibold"/>
                <a:sym typeface="Gilroy Semibold"/>
              </a:defRPr>
            </a:pPr>
            <a:r>
              <a:t>кремнием</a:t>
            </a:r>
          </a:p>
        </p:txBody>
      </p:sp>
      <p:sp>
        <p:nvSpPr>
          <p:cNvPr id="407" name="Поступают в организм  в основном с пищей —…"/>
          <p:cNvSpPr txBox="1"/>
          <p:nvPr/>
        </p:nvSpPr>
        <p:spPr>
          <a:xfrm>
            <a:off x="3350759" y="2133718"/>
            <a:ext cx="1966316" cy="6807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незаменимый структурный </a:t>
            </a:r>
            <a:br/>
            <a:r>
              <a:t>компонент тканей сустава </a:t>
            </a:r>
          </a:p>
          <a:p>
            <a:pPr>
              <a:defRPr spc="-1" sz="1200">
                <a:solidFill>
                  <a:srgbClr val="001F67"/>
                </a:solidFill>
                <a:latin typeface="Gilroy Regular"/>
                <a:ea typeface="Gilroy Regular"/>
                <a:cs typeface="Gilroy Regular"/>
                <a:sym typeface="Gilroy Regular"/>
              </a:defRPr>
            </a:pPr>
            <a:r>
              <a:t>и костей (коллагена, </a:t>
            </a:r>
            <a:br/>
            <a:r>
              <a:t>гликозаминогликанов)</a:t>
            </a:r>
            <a:r>
              <a:rPr baseline="31000"/>
              <a:t>[24]</a:t>
            </a:r>
          </a:p>
        </p:txBody>
      </p:sp>
      <p:sp>
        <p:nvSpPr>
          <p:cNvPr id="408" name="Поступают в организм  в основном с пищей —…"/>
          <p:cNvSpPr txBox="1"/>
          <p:nvPr/>
        </p:nvSpPr>
        <p:spPr>
          <a:xfrm>
            <a:off x="5983920" y="1244518"/>
            <a:ext cx="800151" cy="78676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3600">
                <a:solidFill>
                  <a:srgbClr val="001F66"/>
                </a:solidFill>
                <a:latin typeface="Gilroy Semibold"/>
                <a:ea typeface="Gilroy Semibold"/>
                <a:cs typeface="Gilroy Semibold"/>
                <a:sym typeface="Gilroy Semibold"/>
              </a:defRPr>
            </a:pPr>
            <a:r>
              <a:t>[Zn]</a:t>
            </a:r>
          </a:p>
          <a:p>
            <a:pPr>
              <a:defRPr spc="-1">
                <a:solidFill>
                  <a:srgbClr val="001F66"/>
                </a:solidFill>
                <a:latin typeface="Gilroy Semibold"/>
                <a:ea typeface="Gilroy Semibold"/>
                <a:cs typeface="Gilroy Semibold"/>
                <a:sym typeface="Gilroy Semibold"/>
              </a:defRPr>
            </a:pPr>
            <a:r>
              <a:t>цинком</a:t>
            </a:r>
          </a:p>
        </p:txBody>
      </p:sp>
      <p:sp>
        <p:nvSpPr>
          <p:cNvPr id="409" name="Поступают в организм  в основном с пищей —…"/>
          <p:cNvSpPr txBox="1"/>
          <p:nvPr/>
        </p:nvSpPr>
        <p:spPr>
          <a:xfrm>
            <a:off x="5965799" y="2133718"/>
            <a:ext cx="1884782" cy="5029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участвует в минеральном </a:t>
            </a:r>
            <a:br/>
            <a:r>
              <a:t>обмене и способствует </a:t>
            </a:r>
            <a:br/>
            <a:r>
              <a:t>синтезу коллагена</a:t>
            </a:r>
          </a:p>
        </p:txBody>
      </p:sp>
      <p:sp>
        <p:nvSpPr>
          <p:cNvPr id="410" name="Rounded Rectangle"/>
          <p:cNvSpPr/>
          <p:nvPr/>
        </p:nvSpPr>
        <p:spPr>
          <a:xfrm>
            <a:off x="406440" y="2984400"/>
            <a:ext cx="7315160" cy="405361"/>
          </a:xfrm>
          <a:prstGeom prst="roundRect">
            <a:avLst>
              <a:gd name="adj" fmla="val 43750"/>
            </a:avLst>
          </a:prstGeom>
          <a:solidFill>
            <a:srgbClr val="FFFFFF"/>
          </a:solidFill>
          <a:ln w="12700">
            <a:miter lim="400000"/>
          </a:ln>
        </p:spPr>
        <p:txBody>
          <a:bodyPr lIns="45718" tIns="45718" rIns="45718" bIns="45718"/>
          <a:lstStyle/>
          <a:p>
            <a:pPr>
              <a:defRPr spc="-1" sz="1400"/>
            </a:pPr>
          </a:p>
        </p:txBody>
      </p:sp>
      <p:sp>
        <p:nvSpPr>
          <p:cNvPr id="411" name="Поступают в организм  в основном с пищей —…"/>
          <p:cNvSpPr txBox="1"/>
          <p:nvPr/>
        </p:nvSpPr>
        <p:spPr>
          <a:xfrm>
            <a:off x="533520" y="3098880"/>
            <a:ext cx="6972180"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6"/>
                </a:solidFill>
                <a:latin typeface="Gilroy Regular"/>
                <a:ea typeface="Gilroy Regular"/>
                <a:cs typeface="Gilroy Regular"/>
                <a:sym typeface="Gilroy Regular"/>
              </a:defRPr>
            </a:lvl1pPr>
          </a:lstStyle>
          <a:p>
            <a:pPr/>
            <a:r>
              <a:t>Минералы поддерживают здоровье костей и суставов, влияя на упругость костной ткани  </a:t>
            </a:r>
          </a:p>
        </p:txBody>
      </p:sp>
      <p:pic>
        <p:nvPicPr>
          <p:cNvPr id="412" name="Calci-Prime преза-35.png" descr="Calci-Prime преза-35.png"/>
          <p:cNvPicPr>
            <a:picLocks noChangeAspect="1"/>
          </p:cNvPicPr>
          <p:nvPr/>
        </p:nvPicPr>
        <p:blipFill>
          <a:blip r:embed="rId3">
            <a:extLst/>
          </a:blip>
          <a:srcRect l="0" t="0" r="0" b="168"/>
          <a:stretch>
            <a:fillRect/>
          </a:stretch>
        </p:blipFill>
        <p:spPr>
          <a:xfrm>
            <a:off x="7950240" y="4815359"/>
            <a:ext cx="786243" cy="137163"/>
          </a:xfrm>
          <a:prstGeom prst="rect">
            <a:avLst/>
          </a:prstGeom>
          <a:ln w="12700">
            <a:miter lim="400000"/>
          </a:ln>
        </p:spPr>
      </p:pic>
      <p:sp>
        <p:nvSpPr>
          <p:cNvPr id="413" name="Поступают в организм  в основном с пищей —…"/>
          <p:cNvSpPr txBox="1"/>
          <p:nvPr/>
        </p:nvSpPr>
        <p:spPr>
          <a:xfrm>
            <a:off x="1455840" y="4813398"/>
            <a:ext cx="1291083"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000" u="sng">
                <a:solidFill>
                  <a:srgbClr val="0000FF"/>
                </a:solidFill>
                <a:uFill>
                  <a:solidFill>
                    <a:srgbClr val="0000FF"/>
                  </a:solidFill>
                </a:uFill>
                <a:latin typeface="Gilroy Regular"/>
                <a:ea typeface="Gilroy Regular"/>
                <a:cs typeface="Gilroy Regular"/>
                <a:sym typeface="Gilroy Regular"/>
                <a:hlinkClick r:id="rId4" invalidUrl="" action="" tgtFrame="" tooltip="" history="1" highlightClick="0" endSnd="0"/>
              </a:defRPr>
            </a:lvl1pPr>
          </a:lstStyle>
          <a:p>
            <a:pPr/>
            <a:r>
              <a:rPr>
                <a:hlinkClick r:id="rId4" invalidUrl="" action="" tgtFrame="" tooltip="" history="1" highlightClick="0" endSnd="0"/>
              </a:rPr>
              <a:t>читать исследование</a:t>
            </a:r>
          </a:p>
        </p:txBody>
      </p:sp>
      <p:sp>
        <p:nvSpPr>
          <p:cNvPr id="414" name="Омега-3 — собирательное название полиненасыщенных жирных кислот (ПНЖК) 2"/>
          <p:cNvSpPr txBox="1"/>
          <p:nvPr/>
        </p:nvSpPr>
        <p:spPr>
          <a:xfrm>
            <a:off x="392148" y="406440"/>
            <a:ext cx="5152733"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6"/>
                </a:solidFill>
                <a:latin typeface="Gilroy Semibold"/>
                <a:ea typeface="Gilroy Semibold"/>
                <a:cs typeface="Gilroy Semibold"/>
                <a:sym typeface="Gilroy Semibold"/>
              </a:defRPr>
            </a:lvl1pPr>
          </a:lstStyle>
          <a:p>
            <a:pPr/>
            <a:r>
              <a:t>Формула Calci-Prime усилена:  </a:t>
            </a:r>
          </a:p>
        </p:txBody>
      </p:sp>
      <p:sp>
        <p:nvSpPr>
          <p:cNvPr id="415"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7" name="shutterstock_188644466.jpg" descr="shutterstock_188644466.jpg"/>
          <p:cNvPicPr>
            <a:picLocks noChangeAspect="1"/>
          </p:cNvPicPr>
          <p:nvPr/>
        </p:nvPicPr>
        <p:blipFill>
          <a:blip r:embed="rId2">
            <a:extLst/>
          </a:blip>
          <a:srcRect l="848" t="1696" r="847" b="0"/>
          <a:stretch>
            <a:fillRect/>
          </a:stretch>
        </p:blipFill>
        <p:spPr>
          <a:xfrm>
            <a:off x="-4321" y="2517"/>
            <a:ext cx="9155522" cy="5149445"/>
          </a:xfrm>
          <a:prstGeom prst="rect">
            <a:avLst/>
          </a:prstGeom>
          <a:ln w="12700">
            <a:miter lim="400000"/>
          </a:ln>
        </p:spPr>
      </p:pic>
      <p:pic>
        <p:nvPicPr>
          <p:cNvPr id="418" name="Calci-Prime преза_Монтажная область 1.png" descr="Calci-Prime преза_Монтажная область 1.png"/>
          <p:cNvPicPr>
            <a:picLocks noChangeAspect="1"/>
          </p:cNvPicPr>
          <p:nvPr/>
        </p:nvPicPr>
        <p:blipFill>
          <a:blip r:embed="rId3">
            <a:alphaModFix amt="18000"/>
            <a:extLst/>
          </a:blip>
          <a:stretch>
            <a:fillRect/>
          </a:stretch>
        </p:blipFill>
        <p:spPr>
          <a:xfrm>
            <a:off x="0" y="0"/>
            <a:ext cx="9142921" cy="5142601"/>
          </a:xfrm>
          <a:prstGeom prst="rect">
            <a:avLst/>
          </a:prstGeom>
          <a:ln w="12700">
            <a:miter lim="400000"/>
          </a:ln>
        </p:spPr>
      </p:pic>
      <p:sp>
        <p:nvSpPr>
          <p:cNvPr id="419" name="Омега-3 — собирательное название полиненасыщенных жирных кислот (ПНЖК)"/>
          <p:cNvSpPr txBox="1"/>
          <p:nvPr/>
        </p:nvSpPr>
        <p:spPr>
          <a:xfrm>
            <a:off x="393738" y="1676517"/>
            <a:ext cx="4710604" cy="14966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2 капсулы Calci-Prime </a:t>
            </a:r>
          </a:p>
          <a:p>
            <a:pPr>
              <a:lnSpc>
                <a:spcPct val="90000"/>
              </a:lnSpc>
              <a:defRPr spc="-1" sz="2700">
                <a:solidFill>
                  <a:srgbClr val="001F66"/>
                </a:solidFill>
                <a:latin typeface="Gilroy Semibold"/>
                <a:ea typeface="Gilroy Semibold"/>
                <a:cs typeface="Gilroy Semibold"/>
                <a:sym typeface="Gilroy Semibold"/>
              </a:defRPr>
            </a:pPr>
            <a:r>
              <a:t>2 раза в день во время </a:t>
            </a:r>
            <a:br/>
            <a:r>
              <a:t>еды — и вы чувствуете движение жизни  </a:t>
            </a:r>
          </a:p>
        </p:txBody>
      </p:sp>
      <p:sp>
        <p:nvSpPr>
          <p:cNvPr id="420" name="Rectangle"/>
          <p:cNvSpPr/>
          <p:nvPr/>
        </p:nvSpPr>
        <p:spPr>
          <a:xfrm>
            <a:off x="9258479" y="3162238"/>
            <a:ext cx="405363" cy="1904041"/>
          </a:xfrm>
          <a:prstGeom prst="rect">
            <a:avLst/>
          </a:prstGeom>
          <a:solidFill>
            <a:srgbClr val="585858"/>
          </a:solidFill>
          <a:ln w="12700">
            <a:miter lim="400000"/>
          </a:ln>
        </p:spPr>
        <p:txBody>
          <a:bodyPr lIns="45718" tIns="45718" rIns="45718" bIns="45718"/>
          <a:lstStyle/>
          <a:p>
            <a:pPr>
              <a:defRPr spc="-1" sz="1400"/>
            </a:pPr>
          </a:p>
        </p:txBody>
      </p:sp>
      <p:pic>
        <p:nvPicPr>
          <p:cNvPr id="421" name="Calci-Prime преза-35.png" descr="Calci-Prime преза-35.png"/>
          <p:cNvPicPr>
            <a:picLocks noChangeAspect="1"/>
          </p:cNvPicPr>
          <p:nvPr/>
        </p:nvPicPr>
        <p:blipFill>
          <a:blip r:embed="rId4">
            <a:extLst/>
          </a:blip>
          <a:srcRect l="0" t="0" r="0" b="168"/>
          <a:stretch>
            <a:fillRect/>
          </a:stretch>
        </p:blipFill>
        <p:spPr>
          <a:xfrm>
            <a:off x="7950240" y="4815359"/>
            <a:ext cx="786243" cy="137163"/>
          </a:xfrm>
          <a:prstGeom prst="rect">
            <a:avLst/>
          </a:prstGeom>
          <a:ln w="12700">
            <a:miter lim="400000"/>
          </a:ln>
        </p:spPr>
      </p:pic>
      <p:sp>
        <p:nvSpPr>
          <p:cNvPr id="422"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4"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pic>
        <p:nvPicPr>
          <p:cNvPr id="425" name="DSC02335_Dx0 копия.jpg" descr="DSC02335_Dx0 копия.jpg"/>
          <p:cNvPicPr>
            <a:picLocks noChangeAspect="1"/>
          </p:cNvPicPr>
          <p:nvPr/>
        </p:nvPicPr>
        <p:blipFill>
          <a:blip r:embed="rId3">
            <a:extLst/>
          </a:blip>
          <a:srcRect l="16851" t="8386" r="1900" b="10484"/>
          <a:stretch>
            <a:fillRect/>
          </a:stretch>
        </p:blipFill>
        <p:spPr>
          <a:xfrm>
            <a:off x="-5760" y="449"/>
            <a:ext cx="9155357" cy="5142602"/>
          </a:xfrm>
          <a:prstGeom prst="rect">
            <a:avLst/>
          </a:prstGeom>
          <a:ln w="12700">
            <a:miter lim="400000"/>
          </a:ln>
        </p:spPr>
      </p:pic>
      <p:sp>
        <p:nvSpPr>
          <p:cNvPr id="426" name="Омега-3 — собирательное название полиненасыщенных жирных кислот (ПНЖК)"/>
          <p:cNvSpPr txBox="1"/>
          <p:nvPr/>
        </p:nvSpPr>
        <p:spPr>
          <a:xfrm>
            <a:off x="401518" y="406440"/>
            <a:ext cx="3360079"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6"/>
                </a:solidFill>
                <a:latin typeface="Gilroy Semibold"/>
                <a:ea typeface="Gilroy Semibold"/>
                <a:cs typeface="Gilroy Semibold"/>
                <a:sym typeface="Gilroy Semibold"/>
              </a:defRPr>
            </a:lvl1pPr>
          </a:lstStyle>
          <a:p>
            <a:pPr/>
            <a:r>
              <a:t>Calci-Prime поможет</a:t>
            </a:r>
          </a:p>
        </p:txBody>
      </p:sp>
      <p:sp>
        <p:nvSpPr>
          <p:cNvPr id="427" name="Rectangle"/>
          <p:cNvSpPr/>
          <p:nvPr/>
        </p:nvSpPr>
        <p:spPr>
          <a:xfrm>
            <a:off x="9563040" y="101518"/>
            <a:ext cx="405363" cy="4951804"/>
          </a:xfrm>
          <a:prstGeom prst="rect">
            <a:avLst/>
          </a:prstGeom>
          <a:solidFill>
            <a:srgbClr val="585858"/>
          </a:solidFill>
          <a:ln w="12700">
            <a:miter lim="400000"/>
          </a:ln>
        </p:spPr>
        <p:txBody>
          <a:bodyPr lIns="45718" tIns="45718" rIns="45718" bIns="45718"/>
          <a:lstStyle/>
          <a:p>
            <a:pPr>
              <a:defRPr spc="-1" sz="1400"/>
            </a:pPr>
          </a:p>
        </p:txBody>
      </p:sp>
      <p:sp>
        <p:nvSpPr>
          <p:cNvPr id="428" name="Поступают в организм  в основном с пищей —…"/>
          <p:cNvSpPr txBox="1"/>
          <p:nvPr/>
        </p:nvSpPr>
        <p:spPr>
          <a:xfrm>
            <a:off x="899679" y="1196279"/>
            <a:ext cx="1937513" cy="5029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укрепить кости и зубы, </a:t>
            </a:r>
            <a:br/>
            <a:r>
              <a:t>повысить их минеральную </a:t>
            </a:r>
            <a:br/>
            <a:r>
              <a:t>плотность</a:t>
            </a:r>
          </a:p>
        </p:txBody>
      </p:sp>
      <p:pic>
        <p:nvPicPr>
          <p:cNvPr id="429" name="Безымянный-1-42.png" descr="Безымянный-1-42.png"/>
          <p:cNvPicPr>
            <a:picLocks noChangeAspect="1"/>
          </p:cNvPicPr>
          <p:nvPr/>
        </p:nvPicPr>
        <p:blipFill>
          <a:blip r:embed="rId4">
            <a:extLst/>
          </a:blip>
          <a:stretch>
            <a:fillRect/>
          </a:stretch>
        </p:blipFill>
        <p:spPr>
          <a:xfrm>
            <a:off x="406440" y="1231918"/>
            <a:ext cx="430561" cy="430563"/>
          </a:xfrm>
          <a:prstGeom prst="rect">
            <a:avLst/>
          </a:prstGeom>
          <a:ln w="12700">
            <a:miter lim="400000"/>
          </a:ln>
        </p:spPr>
      </p:pic>
      <p:pic>
        <p:nvPicPr>
          <p:cNvPr id="430" name="Безымянный-1-33.png" descr="Безымянный-1-33.png"/>
          <p:cNvPicPr>
            <a:picLocks noChangeAspect="1"/>
          </p:cNvPicPr>
          <p:nvPr/>
        </p:nvPicPr>
        <p:blipFill>
          <a:blip r:embed="rId5">
            <a:extLst/>
          </a:blip>
          <a:stretch>
            <a:fillRect/>
          </a:stretch>
        </p:blipFill>
        <p:spPr>
          <a:xfrm>
            <a:off x="406440" y="1892160"/>
            <a:ext cx="430561" cy="430563"/>
          </a:xfrm>
          <a:prstGeom prst="rect">
            <a:avLst/>
          </a:prstGeom>
          <a:ln w="12700">
            <a:miter lim="400000"/>
          </a:ln>
        </p:spPr>
      </p:pic>
      <p:sp>
        <p:nvSpPr>
          <p:cNvPr id="431" name="поддержать здоровье суставов  и работу мышц"/>
          <p:cNvSpPr txBox="1"/>
          <p:nvPr/>
        </p:nvSpPr>
        <p:spPr>
          <a:xfrm>
            <a:off x="899678" y="1926650"/>
            <a:ext cx="2301724"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6"/>
                </a:solidFill>
                <a:latin typeface="Gilroy Regular"/>
                <a:ea typeface="Gilroy Regular"/>
                <a:cs typeface="Gilroy Regular"/>
                <a:sym typeface="Gilroy Regular"/>
              </a:defRPr>
            </a:pPr>
            <a:r>
              <a:t>поддержать здоровье суставов </a:t>
            </a:r>
            <a:br/>
            <a:r>
              <a:t>и работу мышц</a:t>
            </a:r>
          </a:p>
        </p:txBody>
      </p:sp>
      <p:pic>
        <p:nvPicPr>
          <p:cNvPr id="432" name="Безымянный-1-37.png" descr="Безымянный-1-37.png"/>
          <p:cNvPicPr>
            <a:picLocks noChangeAspect="1"/>
          </p:cNvPicPr>
          <p:nvPr/>
        </p:nvPicPr>
        <p:blipFill>
          <a:blip r:embed="rId6">
            <a:extLst/>
          </a:blip>
          <a:stretch>
            <a:fillRect/>
          </a:stretch>
        </p:blipFill>
        <p:spPr>
          <a:xfrm>
            <a:off x="406440" y="2552760"/>
            <a:ext cx="430561" cy="430563"/>
          </a:xfrm>
          <a:prstGeom prst="rect">
            <a:avLst/>
          </a:prstGeom>
          <a:ln w="12700">
            <a:miter lim="400000"/>
          </a:ln>
        </p:spPr>
      </p:pic>
      <p:sp>
        <p:nvSpPr>
          <p:cNvPr id="433" name="сохранить упругость сосудов"/>
          <p:cNvSpPr txBox="1"/>
          <p:nvPr/>
        </p:nvSpPr>
        <p:spPr>
          <a:xfrm>
            <a:off x="899678" y="2682357"/>
            <a:ext cx="2128394"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001F66"/>
                </a:solidFill>
                <a:latin typeface="Gilroy Regular"/>
                <a:ea typeface="Gilroy Regular"/>
                <a:cs typeface="Gilroy Regular"/>
                <a:sym typeface="Gilroy Regular"/>
              </a:defRPr>
            </a:lvl1pPr>
          </a:lstStyle>
          <a:p>
            <a:pPr/>
            <a:r>
              <a:t>сохранить упругость сосудов</a:t>
            </a:r>
          </a:p>
        </p:txBody>
      </p:sp>
      <p:sp>
        <p:nvSpPr>
          <p:cNvPr id="434"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pic>
        <p:nvPicPr>
          <p:cNvPr id="435" name="Calci-Prime преза-35.png" descr="Calci-Prime преза-35.png"/>
          <p:cNvPicPr>
            <a:picLocks noChangeAspect="1"/>
          </p:cNvPicPr>
          <p:nvPr/>
        </p:nvPicPr>
        <p:blipFill>
          <a:blip r:embed="rId7">
            <a:extLst/>
          </a:blip>
          <a:srcRect l="0" t="0" r="0" b="168"/>
          <a:stretch>
            <a:fillRect/>
          </a:stretch>
        </p:blipFill>
        <p:spPr>
          <a:xfrm>
            <a:off x="7950240" y="4815359"/>
            <a:ext cx="786243" cy="137163"/>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7"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438" name="Омега-3 — собирательное название полиненасыщенных жирных кислот (ПНЖК)"/>
          <p:cNvSpPr txBox="1"/>
          <p:nvPr/>
        </p:nvSpPr>
        <p:spPr>
          <a:xfrm>
            <a:off x="400949" y="406439"/>
            <a:ext cx="4885437" cy="111175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Calci-Prime идеален для тех, </a:t>
            </a:r>
            <a:br/>
            <a:r>
              <a:t>кто испытывает повышенную </a:t>
            </a:r>
            <a:br/>
            <a:r>
              <a:t>потребность в кальции: </a:t>
            </a:r>
          </a:p>
        </p:txBody>
      </p:sp>
      <p:pic>
        <p:nvPicPr>
          <p:cNvPr id="439" name="Безымянный-1-44.png" descr="Безымянный-1-44.png"/>
          <p:cNvPicPr>
            <a:picLocks noChangeAspect="1"/>
          </p:cNvPicPr>
          <p:nvPr/>
        </p:nvPicPr>
        <p:blipFill>
          <a:blip r:embed="rId3">
            <a:extLst/>
          </a:blip>
          <a:stretch>
            <a:fillRect/>
          </a:stretch>
        </p:blipFill>
        <p:spPr>
          <a:xfrm>
            <a:off x="7950240" y="4815359"/>
            <a:ext cx="786243" cy="137163"/>
          </a:xfrm>
          <a:prstGeom prst="rect">
            <a:avLst/>
          </a:prstGeom>
          <a:ln w="12700">
            <a:miter lim="400000"/>
          </a:ln>
        </p:spPr>
      </p:pic>
      <p:sp>
        <p:nvSpPr>
          <p:cNvPr id="440" name="Поступают в организм  в основном с пищей —…"/>
          <p:cNvSpPr txBox="1"/>
          <p:nvPr/>
        </p:nvSpPr>
        <p:spPr>
          <a:xfrm>
            <a:off x="402138" y="1905118"/>
            <a:ext cx="3808804" cy="14732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lvl1pPr>
          </a:lstStyle>
          <a:p>
            <a:pPr/>
            <a:r>
              <a:t>спортсмены с высокой физической нагрузкой</a:t>
            </a:r>
          </a:p>
        </p:txBody>
      </p:sp>
      <p:sp>
        <p:nvSpPr>
          <p:cNvPr id="441" name="пожилые люди, женщины в период менопаузы"/>
          <p:cNvSpPr txBox="1"/>
          <p:nvPr/>
        </p:nvSpPr>
        <p:spPr>
          <a:xfrm>
            <a:off x="402139" y="2166117"/>
            <a:ext cx="3431434"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lvl1pPr>
          </a:lstStyle>
          <a:p>
            <a:pPr/>
            <a:r>
              <a:t>пожилые люди, женщины в период менопаузы</a:t>
            </a:r>
          </a:p>
        </p:txBody>
      </p:sp>
      <p:sp>
        <p:nvSpPr>
          <p:cNvPr id="442" name="вегетарианцы и обладатели  непереносимости лактозы"/>
          <p:cNvSpPr txBox="1"/>
          <p:nvPr/>
        </p:nvSpPr>
        <p:spPr>
          <a:xfrm>
            <a:off x="402139" y="2427120"/>
            <a:ext cx="1818560"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lvl1pPr>
          </a:lstStyle>
          <a:p>
            <a:pPr/>
            <a:r>
              <a:t>вегетарианцы и веганы</a:t>
            </a:r>
          </a:p>
        </p:txBody>
      </p:sp>
      <p:sp>
        <p:nvSpPr>
          <p:cNvPr id="443" name="любители сигарет, алкоголя,  газированных и энергетических напитков"/>
          <p:cNvSpPr txBox="1"/>
          <p:nvPr/>
        </p:nvSpPr>
        <p:spPr>
          <a:xfrm>
            <a:off x="402138" y="2675520"/>
            <a:ext cx="3181168"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любители сигарет, алкоголя, </a:t>
            </a:r>
            <a:br/>
            <a:r>
              <a:t>газированных и энергетических напитков </a:t>
            </a:r>
          </a:p>
        </p:txBody>
      </p:sp>
      <p:sp>
        <p:nvSpPr>
          <p:cNvPr id="444" name="люди с недостатком веса"/>
          <p:cNvSpPr txBox="1"/>
          <p:nvPr/>
        </p:nvSpPr>
        <p:spPr>
          <a:xfrm>
            <a:off x="402137" y="3101760"/>
            <a:ext cx="2280155"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pPr>
            <a:r>
              <a:t>люди с недостатком веса </a:t>
            </a:r>
            <a:br/>
            <a:r>
              <a:t>и непереносимостью лактозы</a:t>
            </a:r>
          </a:p>
        </p:txBody>
      </p:sp>
      <p:sp>
        <p:nvSpPr>
          <p:cNvPr id="445" name="испытывающие стресс"/>
          <p:cNvSpPr txBox="1"/>
          <p:nvPr/>
        </p:nvSpPr>
        <p:spPr>
          <a:xfrm>
            <a:off x="402139" y="3515400"/>
            <a:ext cx="1787877"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marL="120239" indent="-120239">
              <a:buClr>
                <a:srgbClr val="001F67"/>
              </a:buClr>
              <a:buSzPct val="100000"/>
              <a:buFont typeface="Symbol"/>
              <a:buChar char="·"/>
              <a:defRPr spc="-1" sz="1200">
                <a:solidFill>
                  <a:srgbClr val="001F67"/>
                </a:solidFill>
                <a:latin typeface="Gilroy Regular"/>
                <a:ea typeface="Gilroy Regular"/>
                <a:cs typeface="Gilroy Regular"/>
                <a:sym typeface="Gilroy Regular"/>
              </a:defRPr>
            </a:lvl1pPr>
          </a:lstStyle>
          <a:p>
            <a:pPr/>
            <a:r>
              <a:t>испытывающие стресс</a:t>
            </a:r>
          </a:p>
        </p:txBody>
      </p:sp>
      <p:pic>
        <p:nvPicPr>
          <p:cNvPr id="446" name="shutterstock_2177943695.jpg" descr="shutterstock_2177943695.jpg"/>
          <p:cNvPicPr>
            <a:picLocks noChangeAspect="1"/>
          </p:cNvPicPr>
          <p:nvPr/>
        </p:nvPicPr>
        <p:blipFill>
          <a:blip r:embed="rId4">
            <a:extLst/>
          </a:blip>
          <a:srcRect l="22128" t="0" r="33324" b="0"/>
          <a:stretch>
            <a:fillRect/>
          </a:stretch>
        </p:blipFill>
        <p:spPr>
          <a:xfrm>
            <a:off x="5712840" y="0"/>
            <a:ext cx="3432601" cy="5142601"/>
          </a:xfrm>
          <a:prstGeom prst="rect">
            <a:avLst/>
          </a:prstGeom>
          <a:ln w="12700">
            <a:miter lim="400000"/>
          </a:ln>
        </p:spPr>
      </p:pic>
      <p:pic>
        <p:nvPicPr>
          <p:cNvPr id="447" name="Calci-Prime преза-37.png" descr="Calci-Prime преза-37.png"/>
          <p:cNvPicPr>
            <a:picLocks noChangeAspect="1"/>
          </p:cNvPicPr>
          <p:nvPr/>
        </p:nvPicPr>
        <p:blipFill>
          <a:blip r:embed="rId5">
            <a:extLst/>
          </a:blip>
          <a:srcRect l="0" t="832" r="0" b="831"/>
          <a:stretch>
            <a:fillRect/>
          </a:stretch>
        </p:blipFill>
        <p:spPr>
          <a:xfrm>
            <a:off x="7950240" y="4815359"/>
            <a:ext cx="786243" cy="137163"/>
          </a:xfrm>
          <a:prstGeom prst="rect">
            <a:avLst/>
          </a:prstGeom>
          <a:ln w="12700">
            <a:miter lim="400000"/>
          </a:ln>
        </p:spPr>
      </p:pic>
      <p:sp>
        <p:nvSpPr>
          <p:cNvPr id="448"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0"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pic>
        <p:nvPicPr>
          <p:cNvPr id="451" name="DSC02296_Dx0 (3).jpg" descr="DSC02296_Dx0 (3).jpg"/>
          <p:cNvPicPr>
            <a:picLocks noChangeAspect="1"/>
          </p:cNvPicPr>
          <p:nvPr/>
        </p:nvPicPr>
        <p:blipFill>
          <a:blip r:embed="rId3">
            <a:extLst/>
          </a:blip>
          <a:srcRect l="23864" t="20353" r="25" b="3618"/>
          <a:stretch>
            <a:fillRect/>
          </a:stretch>
        </p:blipFill>
        <p:spPr>
          <a:xfrm>
            <a:off x="-445488" y="-244241"/>
            <a:ext cx="9589489" cy="5387741"/>
          </a:xfrm>
          <a:prstGeom prst="rect">
            <a:avLst/>
          </a:prstGeom>
          <a:ln w="12700">
            <a:miter lim="400000"/>
          </a:ln>
        </p:spPr>
      </p:pic>
      <p:sp>
        <p:nvSpPr>
          <p:cNvPr id="452" name="Омега-3 — собирательное название полиненасыщенных жирных кислот (ПНЖК)"/>
          <p:cNvSpPr txBox="1"/>
          <p:nvPr/>
        </p:nvSpPr>
        <p:spPr>
          <a:xfrm>
            <a:off x="399138" y="406440"/>
            <a:ext cx="188319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FFFFFF"/>
                </a:solidFill>
                <a:latin typeface="Gilroy Semibold"/>
                <a:ea typeface="Gilroy Semibold"/>
                <a:cs typeface="Gilroy Semibold"/>
                <a:sym typeface="Gilroy Semibold"/>
              </a:defRPr>
            </a:lvl1pPr>
          </a:lstStyle>
          <a:p>
            <a:pPr/>
            <a:r>
              <a:t>Calci-Prime</a:t>
            </a:r>
          </a:p>
        </p:txBody>
      </p:sp>
      <p:sp>
        <p:nvSpPr>
          <p:cNvPr id="453" name="Поступают в организм  в основном с пищей —…"/>
          <p:cNvSpPr txBox="1"/>
          <p:nvPr/>
        </p:nvSpPr>
        <p:spPr>
          <a:xfrm>
            <a:off x="941869" y="1272600"/>
            <a:ext cx="2952193" cy="3251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FFFFFF"/>
                </a:solidFill>
                <a:latin typeface="Gilroy Regular"/>
                <a:ea typeface="Gilroy Regular"/>
                <a:cs typeface="Gilroy Regular"/>
                <a:sym typeface="Gilroy Regular"/>
              </a:defRPr>
            </a:pPr>
            <a:r>
              <a:t>Природный источник кальция Aquamin</a:t>
            </a:r>
            <a:r>
              <a:rPr baseline="31000"/>
              <a:t>ТМ </a:t>
            </a:r>
          </a:p>
          <a:p>
            <a:pPr>
              <a:defRPr spc="-1" sz="1200">
                <a:solidFill>
                  <a:srgbClr val="FFFFFF"/>
                </a:solidFill>
                <a:latin typeface="Gilroy Regular"/>
                <a:ea typeface="Gilroy Regular"/>
                <a:cs typeface="Gilroy Regular"/>
                <a:sym typeface="Gilroy Regular"/>
              </a:defRPr>
            </a:pPr>
            <a:r>
              <a:t>с доказанной эффективностью</a:t>
            </a:r>
          </a:p>
        </p:txBody>
      </p:sp>
      <p:pic>
        <p:nvPicPr>
          <p:cNvPr id="454" name="22.png" descr="22.png"/>
          <p:cNvPicPr>
            <a:picLocks noChangeAspect="1"/>
          </p:cNvPicPr>
          <p:nvPr/>
        </p:nvPicPr>
        <p:blipFill>
          <a:blip r:embed="rId4">
            <a:extLst/>
          </a:blip>
          <a:stretch>
            <a:fillRect/>
          </a:stretch>
        </p:blipFill>
        <p:spPr>
          <a:xfrm>
            <a:off x="406440" y="1231918"/>
            <a:ext cx="430561" cy="430563"/>
          </a:xfrm>
          <a:prstGeom prst="rect">
            <a:avLst/>
          </a:prstGeom>
          <a:ln w="12700">
            <a:miter lim="400000"/>
          </a:ln>
        </p:spPr>
      </p:pic>
      <p:pic>
        <p:nvPicPr>
          <p:cNvPr id="455" name="23.png" descr="23.png"/>
          <p:cNvPicPr>
            <a:picLocks noChangeAspect="1"/>
          </p:cNvPicPr>
          <p:nvPr/>
        </p:nvPicPr>
        <p:blipFill>
          <a:blip r:embed="rId5">
            <a:extLst/>
          </a:blip>
          <a:stretch>
            <a:fillRect/>
          </a:stretch>
        </p:blipFill>
        <p:spPr>
          <a:xfrm>
            <a:off x="406440" y="1892160"/>
            <a:ext cx="430561" cy="430563"/>
          </a:xfrm>
          <a:prstGeom prst="rect">
            <a:avLst/>
          </a:prstGeom>
          <a:ln w="12700">
            <a:miter lim="400000"/>
          </a:ln>
        </p:spPr>
      </p:pic>
      <p:sp>
        <p:nvSpPr>
          <p:cNvPr id="456" name="Синергичные витамины и минералы…"/>
          <p:cNvSpPr txBox="1"/>
          <p:nvPr/>
        </p:nvSpPr>
        <p:spPr>
          <a:xfrm>
            <a:off x="940788" y="1932838"/>
            <a:ext cx="2635860"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FFFFFF"/>
                </a:solidFill>
                <a:latin typeface="Gilroy Regular"/>
                <a:ea typeface="Gilroy Regular"/>
                <a:cs typeface="Gilroy Regular"/>
                <a:sym typeface="Gilroy Regular"/>
              </a:defRPr>
            </a:pPr>
            <a:r>
              <a:t>Синергичные витамины и минералы </a:t>
            </a:r>
          </a:p>
          <a:p>
            <a:pPr>
              <a:defRPr spc="-1" sz="1200">
                <a:solidFill>
                  <a:srgbClr val="FFFFFF"/>
                </a:solidFill>
                <a:latin typeface="Gilroy Regular"/>
                <a:ea typeface="Gilroy Regular"/>
                <a:cs typeface="Gilroy Regular"/>
                <a:sym typeface="Gilroy Regular"/>
              </a:defRPr>
            </a:pPr>
            <a:r>
              <a:t>для лучшего усвоения кальция</a:t>
            </a:r>
          </a:p>
        </p:txBody>
      </p:sp>
      <p:pic>
        <p:nvPicPr>
          <p:cNvPr id="457" name="24.png" descr="24.png"/>
          <p:cNvPicPr>
            <a:picLocks noChangeAspect="1"/>
          </p:cNvPicPr>
          <p:nvPr/>
        </p:nvPicPr>
        <p:blipFill>
          <a:blip r:embed="rId6">
            <a:extLst/>
          </a:blip>
          <a:stretch>
            <a:fillRect/>
          </a:stretch>
        </p:blipFill>
        <p:spPr>
          <a:xfrm>
            <a:off x="406440" y="2552760"/>
            <a:ext cx="430561" cy="430563"/>
          </a:xfrm>
          <a:prstGeom prst="rect">
            <a:avLst/>
          </a:prstGeom>
          <a:ln w="12700">
            <a:miter lim="400000"/>
          </a:ln>
        </p:spPr>
      </p:pic>
      <p:sp>
        <p:nvSpPr>
          <p:cNvPr id="458" name="Подходит для детей с 14 лет и взрослых"/>
          <p:cNvSpPr txBox="1"/>
          <p:nvPr/>
        </p:nvSpPr>
        <p:spPr>
          <a:xfrm>
            <a:off x="941150" y="2682357"/>
            <a:ext cx="2841905" cy="1473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FFFFFF"/>
                </a:solidFill>
                <a:latin typeface="Gilroy Regular"/>
                <a:ea typeface="Gilroy Regular"/>
                <a:cs typeface="Gilroy Regular"/>
                <a:sym typeface="Gilroy Regular"/>
              </a:defRPr>
            </a:lvl1pPr>
          </a:lstStyle>
          <a:p>
            <a:pPr/>
            <a:r>
              <a:t>Подходит для детей с 14 лет и взрослых</a:t>
            </a:r>
          </a:p>
        </p:txBody>
      </p:sp>
      <p:pic>
        <p:nvPicPr>
          <p:cNvPr id="459" name="Calci-Prime преза-37.png" descr="Calci-Prime преза-37.png"/>
          <p:cNvPicPr>
            <a:picLocks noChangeAspect="1"/>
          </p:cNvPicPr>
          <p:nvPr/>
        </p:nvPicPr>
        <p:blipFill>
          <a:blip r:embed="rId7">
            <a:extLst/>
          </a:blip>
          <a:srcRect l="0" t="832" r="0" b="831"/>
          <a:stretch>
            <a:fillRect/>
          </a:stretch>
        </p:blipFill>
        <p:spPr>
          <a:xfrm>
            <a:off x="7950240" y="4815359"/>
            <a:ext cx="786243" cy="137163"/>
          </a:xfrm>
          <a:prstGeom prst="rect">
            <a:avLst/>
          </a:prstGeom>
          <a:ln w="12700">
            <a:miter lim="400000"/>
          </a:ln>
        </p:spPr>
      </p:pic>
      <p:sp>
        <p:nvSpPr>
          <p:cNvPr id="460"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FFFFFF"/>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2" name="DSC02316_Dx0 (2).jpg" descr="DSC02316_Dx0 (2).jpg"/>
          <p:cNvPicPr>
            <a:picLocks noChangeAspect="1"/>
          </p:cNvPicPr>
          <p:nvPr/>
        </p:nvPicPr>
        <p:blipFill>
          <a:blip r:embed="rId2">
            <a:extLst/>
          </a:blip>
          <a:srcRect l="1293" t="9675" r="13844" b="5461"/>
          <a:stretch>
            <a:fillRect/>
          </a:stretch>
        </p:blipFill>
        <p:spPr>
          <a:xfrm>
            <a:off x="-746528" y="-877529"/>
            <a:ext cx="10716437" cy="6027092"/>
          </a:xfrm>
          <a:prstGeom prst="rect">
            <a:avLst/>
          </a:prstGeom>
          <a:ln w="12700">
            <a:miter lim="400000"/>
          </a:ln>
        </p:spPr>
      </p:pic>
      <p:sp>
        <p:nvSpPr>
          <p:cNvPr id="463" name="CustomShape 2"/>
          <p:cNvSpPr txBox="1"/>
          <p:nvPr/>
        </p:nvSpPr>
        <p:spPr>
          <a:xfrm>
            <a:off x="419758" y="1634400"/>
            <a:ext cx="2018191" cy="1619156"/>
          </a:xfrm>
          <a:prstGeom prst="rect">
            <a:avLst/>
          </a:prstGeom>
          <a:ln w="12700">
            <a:miter lim="400000"/>
          </a:ln>
          <a:extLst>
            <a:ext uri="{C572A759-6A51-4108-AA02-DFA0A04FC94B}">
              <ma14:wrappingTextBoxFlag xmlns:ma14="http://schemas.microsoft.com/office/mac/drawingml/2011/main" val="1"/>
            </a:ext>
          </a:extLst>
        </p:spPr>
        <p:txBody>
          <a:bodyPr wrap="none" lIns="85678" tIns="85678" rIns="85678" bIns="85678">
            <a:spAutoFit/>
          </a:bodyPr>
          <a:lstStyle/>
          <a:p>
            <a:pPr>
              <a:lnSpc>
                <a:spcPct val="90000"/>
              </a:lnSpc>
              <a:defRPr spc="-1" sz="1500">
                <a:solidFill>
                  <a:srgbClr val="FFFFFF"/>
                </a:solidFill>
                <a:latin typeface="Gilroy Regular"/>
                <a:ea typeface="Gilroy Regular"/>
                <a:cs typeface="Gilroy Regular"/>
                <a:sym typeface="Gilroy Regular"/>
              </a:defRPr>
            </a:pPr>
            <a:r>
              <a:t>БОНУСНЫХ БАЛЛОВ</a:t>
            </a:r>
          </a:p>
          <a:p>
            <a:pPr>
              <a:lnSpc>
                <a:spcPct val="90000"/>
              </a:lnSpc>
              <a:defRPr spc="-1" sz="1500">
                <a:solidFill>
                  <a:srgbClr val="FFFFFF"/>
                </a:solidFill>
                <a:latin typeface="Gilroy Regular"/>
                <a:ea typeface="Gilroy Regular"/>
                <a:cs typeface="Gilroy Regular"/>
                <a:sym typeface="Gilroy Regular"/>
              </a:defRPr>
            </a:pPr>
          </a:p>
          <a:p>
            <a:pPr>
              <a:lnSpc>
                <a:spcPct val="90000"/>
              </a:lnSpc>
              <a:defRPr spc="-1" sz="1500">
                <a:solidFill>
                  <a:srgbClr val="FFFFFF"/>
                </a:solidFill>
                <a:latin typeface="Gilroy Regular"/>
                <a:ea typeface="Gilroy Regular"/>
                <a:cs typeface="Gilroy Regular"/>
                <a:sym typeface="Gilroy Regular"/>
              </a:defRPr>
            </a:pPr>
          </a:p>
          <a:p>
            <a:pPr>
              <a:lnSpc>
                <a:spcPct val="90000"/>
              </a:lnSpc>
              <a:defRPr spc="-1" sz="1500">
                <a:solidFill>
                  <a:srgbClr val="FFFFFF"/>
                </a:solidFill>
                <a:latin typeface="Gilroy Regular"/>
                <a:ea typeface="Gilroy Regular"/>
                <a:cs typeface="Gilroy Regular"/>
                <a:sym typeface="Gilroy Regular"/>
              </a:defRPr>
            </a:pPr>
            <a:r>
              <a:t>КЛУБНАЯ ЦЕНА</a:t>
            </a:r>
          </a:p>
          <a:p>
            <a:pPr>
              <a:lnSpc>
                <a:spcPct val="90000"/>
              </a:lnSpc>
              <a:defRPr spc="-1" sz="1500">
                <a:solidFill>
                  <a:srgbClr val="FFFFFF"/>
                </a:solidFill>
                <a:latin typeface="Gilroy Regular"/>
                <a:ea typeface="Gilroy Regular"/>
                <a:cs typeface="Gilroy Regular"/>
                <a:sym typeface="Gilroy Regular"/>
              </a:defRPr>
            </a:pPr>
          </a:p>
          <a:p>
            <a:pPr>
              <a:lnSpc>
                <a:spcPct val="90000"/>
              </a:lnSpc>
              <a:defRPr spc="-1" sz="1500">
                <a:solidFill>
                  <a:srgbClr val="FFFFFF"/>
                </a:solidFill>
                <a:latin typeface="Gilroy Regular"/>
                <a:ea typeface="Gilroy Regular"/>
                <a:cs typeface="Gilroy Regular"/>
                <a:sym typeface="Gilroy Regular"/>
              </a:defRPr>
            </a:pPr>
          </a:p>
          <a:p>
            <a:pPr>
              <a:lnSpc>
                <a:spcPct val="90000"/>
              </a:lnSpc>
              <a:defRPr spc="-1" sz="1500">
                <a:solidFill>
                  <a:srgbClr val="FFFFFF"/>
                </a:solidFill>
                <a:latin typeface="Gilroy Regular"/>
                <a:ea typeface="Gilroy Regular"/>
                <a:cs typeface="Gilroy Regular"/>
                <a:sym typeface="Gilroy Regular"/>
              </a:defRPr>
            </a:pPr>
            <a:r>
              <a:t>РОЗНИЧНАЯ ЦЕНА</a:t>
            </a:r>
          </a:p>
        </p:txBody>
      </p:sp>
      <p:sp>
        <p:nvSpPr>
          <p:cNvPr id="464" name="CustomShape 4"/>
          <p:cNvSpPr txBox="1"/>
          <p:nvPr/>
        </p:nvSpPr>
        <p:spPr>
          <a:xfrm>
            <a:off x="2766385" y="2853357"/>
            <a:ext cx="919831" cy="361857"/>
          </a:xfrm>
          <a:prstGeom prst="rect">
            <a:avLst/>
          </a:prstGeom>
          <a:ln w="12700">
            <a:miter lim="400000"/>
          </a:ln>
          <a:extLst>
            <a:ext uri="{C572A759-6A51-4108-AA02-DFA0A04FC94B}">
              <ma14:wrappingTextBoxFlag xmlns:ma14="http://schemas.microsoft.com/office/mac/drawingml/2011/main" val="1"/>
            </a:ext>
          </a:extLst>
        </p:spPr>
        <p:txBody>
          <a:bodyPr wrap="none" lIns="85678" tIns="85678" rIns="85678" bIns="85678">
            <a:spAutoFit/>
          </a:bodyPr>
          <a:lstStyle>
            <a:lvl1pPr>
              <a:defRPr spc="-1" sz="1500">
                <a:solidFill>
                  <a:srgbClr val="FFFFFF"/>
                </a:solidFill>
                <a:latin typeface="Gilroy Regular"/>
                <a:ea typeface="Gilroy Regular"/>
                <a:cs typeface="Gilroy Regular"/>
                <a:sym typeface="Gilroy Regular"/>
              </a:defRPr>
            </a:lvl1pPr>
          </a:lstStyle>
          <a:p>
            <a:pPr/>
            <a:r>
              <a:t>27,50 у.е.</a:t>
            </a:r>
          </a:p>
        </p:txBody>
      </p:sp>
      <p:sp>
        <p:nvSpPr>
          <p:cNvPr id="465" name="CustomShape 5"/>
          <p:cNvSpPr txBox="1"/>
          <p:nvPr/>
        </p:nvSpPr>
        <p:spPr>
          <a:xfrm>
            <a:off x="2739238" y="2218320"/>
            <a:ext cx="974125" cy="361856"/>
          </a:xfrm>
          <a:prstGeom prst="rect">
            <a:avLst/>
          </a:prstGeom>
          <a:ln w="12700">
            <a:miter lim="400000"/>
          </a:ln>
          <a:extLst>
            <a:ext uri="{C572A759-6A51-4108-AA02-DFA0A04FC94B}">
              <ma14:wrappingTextBoxFlag xmlns:ma14="http://schemas.microsoft.com/office/mac/drawingml/2011/main" val="1"/>
            </a:ext>
          </a:extLst>
        </p:spPr>
        <p:txBody>
          <a:bodyPr wrap="none" lIns="85678" tIns="85678" rIns="85678" bIns="85678">
            <a:spAutoFit/>
          </a:bodyPr>
          <a:lstStyle>
            <a:lvl1pPr>
              <a:defRPr spc="-1" sz="1500">
                <a:solidFill>
                  <a:srgbClr val="FFFFFF"/>
                </a:solidFill>
                <a:latin typeface="Gilroy Regular"/>
                <a:ea typeface="Gilroy Regular"/>
                <a:cs typeface="Gilroy Regular"/>
                <a:sym typeface="Gilroy Regular"/>
              </a:defRPr>
            </a:lvl1pPr>
          </a:lstStyle>
          <a:p>
            <a:pPr/>
            <a:r>
              <a:t>22,00 у.е.</a:t>
            </a:r>
          </a:p>
        </p:txBody>
      </p:sp>
      <p:sp>
        <p:nvSpPr>
          <p:cNvPr id="466" name="2191"/>
          <p:cNvSpPr txBox="1"/>
          <p:nvPr/>
        </p:nvSpPr>
        <p:spPr>
          <a:xfrm>
            <a:off x="444239" y="812880"/>
            <a:ext cx="373190" cy="19050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500">
                <a:solidFill>
                  <a:srgbClr val="FFFFFF"/>
                </a:solidFill>
                <a:latin typeface="Gilroy Regular"/>
                <a:ea typeface="Gilroy Regular"/>
                <a:cs typeface="Gilroy Regular"/>
                <a:sym typeface="Gilroy Regular"/>
              </a:defRPr>
            </a:lvl1pPr>
          </a:lstStyle>
          <a:p>
            <a:pPr/>
            <a:r>
              <a:t>2195</a:t>
            </a:r>
          </a:p>
        </p:txBody>
      </p:sp>
      <p:sp>
        <p:nvSpPr>
          <p:cNvPr id="467" name="19,0"/>
          <p:cNvSpPr txBox="1"/>
          <p:nvPr/>
        </p:nvSpPr>
        <p:spPr>
          <a:xfrm>
            <a:off x="3075425" y="1707480"/>
            <a:ext cx="301753" cy="19050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500">
                <a:solidFill>
                  <a:srgbClr val="FFFFFF"/>
                </a:solidFill>
                <a:latin typeface="Gilroy Regular"/>
                <a:ea typeface="Gilroy Regular"/>
                <a:cs typeface="Gilroy Regular"/>
                <a:sym typeface="Gilroy Regular"/>
              </a:defRPr>
            </a:lvl1pPr>
          </a:lstStyle>
          <a:p>
            <a:pPr/>
            <a:r>
              <a:t>11,0</a:t>
            </a:r>
          </a:p>
        </p:txBody>
      </p:sp>
      <p:sp>
        <p:nvSpPr>
          <p:cNvPr id="468" name="Circle"/>
          <p:cNvSpPr/>
          <p:nvPr/>
        </p:nvSpPr>
        <p:spPr>
          <a:xfrm>
            <a:off x="2985460" y="1574800"/>
            <a:ext cx="481685" cy="481680"/>
          </a:xfrm>
          <a:prstGeom prst="ellipse">
            <a:avLst/>
          </a:prstGeom>
          <a:ln w="12600">
            <a:solidFill>
              <a:srgbClr val="A0C2F9"/>
            </a:solidFill>
          </a:ln>
        </p:spPr>
        <p:txBody>
          <a:bodyPr lIns="45718" tIns="45718" rIns="45718" bIns="45718"/>
          <a:lstStyle/>
          <a:p>
            <a:pPr>
              <a:defRPr spc="-1" sz="1400">
                <a:solidFill>
                  <a:srgbClr val="FFFFFF"/>
                </a:solidFill>
              </a:defRPr>
            </a:pPr>
          </a:p>
        </p:txBody>
      </p:sp>
      <p:pic>
        <p:nvPicPr>
          <p:cNvPr id="469" name="Calci-Prime преза-37.png" descr="Calci-Prime преза-37.png"/>
          <p:cNvPicPr>
            <a:picLocks noChangeAspect="1"/>
          </p:cNvPicPr>
          <p:nvPr/>
        </p:nvPicPr>
        <p:blipFill>
          <a:blip r:embed="rId3">
            <a:extLst/>
          </a:blip>
          <a:srcRect l="0" t="832" r="0" b="831"/>
          <a:stretch>
            <a:fillRect/>
          </a:stretch>
        </p:blipFill>
        <p:spPr>
          <a:xfrm>
            <a:off x="7950240" y="4815359"/>
            <a:ext cx="786243" cy="137163"/>
          </a:xfrm>
          <a:prstGeom prst="rect">
            <a:avLst/>
          </a:prstGeom>
          <a:ln w="12700">
            <a:miter lim="400000"/>
          </a:ln>
        </p:spPr>
      </p:pic>
      <p:sp>
        <p:nvSpPr>
          <p:cNvPr id="470" name="Омега-3 — собирательное название полиненасыщенных жирных кислот (ПНЖК)"/>
          <p:cNvSpPr txBox="1"/>
          <p:nvPr/>
        </p:nvSpPr>
        <p:spPr>
          <a:xfrm>
            <a:off x="392788" y="406440"/>
            <a:ext cx="188319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FFFFFF"/>
                </a:solidFill>
                <a:latin typeface="Gilroy Semibold"/>
                <a:ea typeface="Gilroy Semibold"/>
                <a:cs typeface="Gilroy Semibold"/>
                <a:sym typeface="Gilroy Semibold"/>
              </a:defRPr>
            </a:lvl1pPr>
          </a:lstStyle>
          <a:p>
            <a:pPr/>
            <a:r>
              <a:t>Calci-Prime</a:t>
            </a:r>
          </a:p>
        </p:txBody>
      </p:sp>
      <p:sp>
        <p:nvSpPr>
          <p:cNvPr id="471"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FFFFFF"/>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3"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474" name="Омега-3 — собирательное название полиненасыщенных жирных кислот (ПНЖК)"/>
          <p:cNvSpPr txBox="1"/>
          <p:nvPr/>
        </p:nvSpPr>
        <p:spPr>
          <a:xfrm>
            <a:off x="395269" y="406440"/>
            <a:ext cx="7683273"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Calci-Prime вместо MagiCal и Ca-Mg Complex: </a:t>
            </a:r>
            <a:br/>
            <a:r>
              <a:t>что изменилось </a:t>
            </a:r>
          </a:p>
        </p:txBody>
      </p:sp>
      <p:graphicFrame>
        <p:nvGraphicFramePr>
          <p:cNvPr id="475" name="Tаблица 1"/>
          <p:cNvGraphicFramePr/>
          <p:nvPr/>
        </p:nvGraphicFramePr>
        <p:xfrm>
          <a:off x="385799" y="1362598"/>
          <a:ext cx="8350681" cy="3342595"/>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2087670"/>
                <a:gridCol w="2087670"/>
                <a:gridCol w="2087670"/>
                <a:gridCol w="2087670"/>
              </a:tblGrid>
              <a:tr h="531000">
                <a:tc>
                  <a:txBody>
                    <a:bodyPr/>
                    <a:lstStyle/>
                    <a:p>
                      <a:pPr algn="l">
                        <a:defRPr sz="900">
                          <a:solidFill>
                            <a:srgbClr val="FFFFFF"/>
                          </a:solidFill>
                          <a:latin typeface="Gilroy Semibold"/>
                          <a:ea typeface="Gilroy Semibold"/>
                          <a:cs typeface="Gilroy Semibold"/>
                          <a:sym typeface="Gilroy Semibold"/>
                        </a:defRPr>
                      </a:pPr>
                      <a:r>
                        <a:t>Активное вещество </a:t>
                      </a:r>
                    </a:p>
                    <a:p>
                      <a:pPr algn="l">
                        <a:defRPr sz="900">
                          <a:solidFill>
                            <a:srgbClr val="FFFFFF"/>
                          </a:solidFill>
                          <a:latin typeface="Gilroy Semibold"/>
                          <a:ea typeface="Gilroy Semibold"/>
                          <a:cs typeface="Gilroy Semibold"/>
                          <a:sym typeface="Gilroy Semibold"/>
                        </a:defRPr>
                      </a:pPr>
                      <a:r>
                        <a:t>на 1 суточную дозу           </a:t>
                      </a:r>
                    </a:p>
                    <a:p>
                      <a:pPr algn="l">
                        <a:defRPr sz="900">
                          <a:solidFill>
                            <a:srgbClr val="FFFFFF"/>
                          </a:solidFill>
                          <a:latin typeface="Gilroy Semibold"/>
                          <a:ea typeface="Gilroy Semibold"/>
                          <a:cs typeface="Gilroy Semibold"/>
                          <a:sym typeface="Gilroy Semibold"/>
                        </a:defRPr>
                      </a:pPr>
                      <a:r>
                        <a:t>(4 капсулы/таблетки)</a:t>
                      </a:r>
                    </a:p>
                  </a:txBody>
                  <a:tcPr marL="45720" marR="45720" marT="45720" marB="45720" anchor="t" anchorCtr="0" horzOverflow="overflow">
                    <a:lnL w="12700">
                      <a:miter lim="400000"/>
                    </a:lnL>
                    <a:lnR w="12700">
                      <a:miter lim="400000"/>
                    </a:lnR>
                    <a:lnT w="12700">
                      <a:miter lim="400000"/>
                    </a:lnT>
                    <a:lnB w="12700">
                      <a:miter lim="400000"/>
                    </a:lnB>
                    <a:solidFill>
                      <a:srgbClr val="001F66">
                        <a:alpha val="80000"/>
                      </a:srgbClr>
                    </a:solidFill>
                  </a:tcPr>
                </a:tc>
                <a:tc>
                  <a:txBody>
                    <a:bodyPr/>
                    <a:lstStyle/>
                    <a:p>
                      <a:pPr algn="l">
                        <a:defRPr sz="900">
                          <a:solidFill>
                            <a:srgbClr val="FFFFFF"/>
                          </a:solidFill>
                          <a:latin typeface="Gilroy Semibold"/>
                          <a:ea typeface="Gilroy Semibold"/>
                          <a:cs typeface="Gilroy Semibold"/>
                          <a:sym typeface="Gilroy Semibold"/>
                        </a:defRPr>
                      </a:pPr>
                      <a:r>
                        <a:t>Calci-Prime   </a:t>
                      </a:r>
                    </a:p>
                    <a:p>
                      <a:pPr algn="l">
                        <a:defRPr sz="900">
                          <a:solidFill>
                            <a:srgbClr val="FFFFFF"/>
                          </a:solidFill>
                          <a:latin typeface="Gilroy Semibold"/>
                          <a:ea typeface="Gilroy Semibold"/>
                          <a:cs typeface="Gilroy Semibold"/>
                          <a:sym typeface="Gilroy Semibold"/>
                        </a:defRPr>
                      </a:pPr>
                      <a:r>
                        <a:t>4 капсулы</a:t>
                      </a:r>
                    </a:p>
                  </a:txBody>
                  <a:tcPr marL="45720" marR="45720" marT="45720" marB="45720" anchor="t" anchorCtr="0" horzOverflow="overflow">
                    <a:lnL w="12700">
                      <a:miter lim="400000"/>
                    </a:lnL>
                    <a:lnR w="12700">
                      <a:miter lim="400000"/>
                    </a:lnR>
                    <a:lnT w="12700">
                      <a:miter lim="400000"/>
                    </a:lnT>
                    <a:lnB w="12700">
                      <a:miter lim="400000"/>
                    </a:lnB>
                    <a:solidFill>
                      <a:srgbClr val="001F66">
                        <a:alpha val="80000"/>
                      </a:srgbClr>
                    </a:solidFill>
                  </a:tcPr>
                </a:tc>
                <a:tc>
                  <a:txBody>
                    <a:bodyPr/>
                    <a:lstStyle/>
                    <a:p>
                      <a:pPr algn="l">
                        <a:defRPr sz="900">
                          <a:solidFill>
                            <a:srgbClr val="FFFFFF"/>
                          </a:solidFill>
                          <a:latin typeface="Gilroy Semibold"/>
                          <a:ea typeface="Gilroy Semibold"/>
                          <a:cs typeface="Gilroy Semibold"/>
                          <a:sym typeface="Gilroy Semibold"/>
                        </a:defRPr>
                      </a:pPr>
                      <a:r>
                        <a:t>MagiCal</a:t>
                      </a:r>
                    </a:p>
                    <a:p>
                      <a:pPr algn="l">
                        <a:defRPr sz="900">
                          <a:solidFill>
                            <a:srgbClr val="FFFFFF"/>
                          </a:solidFill>
                          <a:latin typeface="Gilroy Semibold"/>
                          <a:ea typeface="Gilroy Semibold"/>
                          <a:cs typeface="Gilroy Semibold"/>
                          <a:sym typeface="Gilroy Semibold"/>
                        </a:defRPr>
                      </a:pPr>
                      <a:r>
                        <a:t>4 таблетки</a:t>
                      </a:r>
                    </a:p>
                  </a:txBody>
                  <a:tcPr marL="45720" marR="45720" marT="45720" marB="45720" anchor="t" anchorCtr="0" horzOverflow="overflow">
                    <a:lnL w="12700">
                      <a:miter lim="400000"/>
                    </a:lnL>
                    <a:lnR w="12700">
                      <a:miter lim="400000"/>
                    </a:lnR>
                    <a:lnT w="12700">
                      <a:miter lim="400000"/>
                    </a:lnT>
                    <a:lnB w="12700">
                      <a:miter lim="400000"/>
                    </a:lnB>
                    <a:solidFill>
                      <a:srgbClr val="001F66">
                        <a:alpha val="80000"/>
                      </a:srgbClr>
                    </a:solidFill>
                  </a:tcPr>
                </a:tc>
                <a:tc>
                  <a:txBody>
                    <a:bodyPr/>
                    <a:lstStyle/>
                    <a:p>
                      <a:pPr algn="l">
                        <a:defRPr sz="900">
                          <a:solidFill>
                            <a:srgbClr val="FFFFFF"/>
                          </a:solidFill>
                          <a:latin typeface="Gilroy Semibold"/>
                          <a:ea typeface="Gilroy Semibold"/>
                          <a:cs typeface="Gilroy Semibold"/>
                          <a:sym typeface="Gilroy Semibold"/>
                        </a:defRPr>
                      </a:pPr>
                      <a:r>
                        <a:t>Ca-Mg Complex</a:t>
                      </a:r>
                    </a:p>
                    <a:p>
                      <a:pPr algn="l">
                        <a:defRPr sz="900">
                          <a:solidFill>
                            <a:srgbClr val="FFFFFF"/>
                          </a:solidFill>
                          <a:latin typeface="Gilroy Semibold"/>
                          <a:ea typeface="Gilroy Semibold"/>
                          <a:cs typeface="Gilroy Semibold"/>
                          <a:sym typeface="Gilroy Semibold"/>
                        </a:defRPr>
                      </a:pPr>
                      <a:r>
                        <a:t>4 капсулы</a:t>
                      </a:r>
                    </a:p>
                  </a:txBody>
                  <a:tcPr marL="45720" marR="45720" marT="45720" marB="45720" anchor="t" anchorCtr="0" horzOverflow="overflow">
                    <a:lnL w="12700">
                      <a:miter lim="400000"/>
                    </a:lnL>
                    <a:lnR w="12700">
                      <a:miter lim="400000"/>
                    </a:lnR>
                    <a:lnT w="12700">
                      <a:miter lim="400000"/>
                    </a:lnT>
                    <a:lnB w="12700">
                      <a:miter lim="400000"/>
                    </a:lnB>
                    <a:solidFill>
                      <a:srgbClr val="001F66">
                        <a:alpha val="80000"/>
                      </a:srgbClr>
                    </a:solidFill>
                  </a:tcPr>
                </a:tc>
              </a:tr>
              <a:tr h="344160">
                <a:tc>
                  <a:txBody>
                    <a:bodyPr/>
                    <a:lstStyle/>
                    <a:p>
                      <a:pPr algn="l">
                        <a:defRPr spc="0" sz="1800"/>
                      </a:pPr>
                      <a:r>
                        <a:rPr spc="-1" sz="800">
                          <a:solidFill>
                            <a:srgbClr val="001F66"/>
                          </a:solidFill>
                          <a:latin typeface="Gilroy Regular"/>
                          <a:ea typeface="Gilroy Regular"/>
                          <a:cs typeface="Gilroy Regular"/>
                          <a:sym typeface="Gilroy Regular"/>
                        </a:rPr>
                        <a:t>Кальций</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z="800">
                          <a:solidFill>
                            <a:srgbClr val="001F66"/>
                          </a:solidFill>
                          <a:latin typeface="Gilroy Regular"/>
                          <a:ea typeface="Gilroy Regular"/>
                          <a:cs typeface="Gilroy Regular"/>
                          <a:sym typeface="Gilroy Regular"/>
                        </a:defRPr>
                      </a:pPr>
                      <a:r>
                        <a:t>550 мг из Aquamin</a:t>
                      </a:r>
                      <a:r>
                        <a:rPr baseline="31000"/>
                        <a:t>ТМ</a:t>
                      </a:r>
                      <a:r>
                        <a:t> </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z="800">
                          <a:solidFill>
                            <a:srgbClr val="001F66"/>
                          </a:solidFill>
                          <a:latin typeface="Gilroy Regular"/>
                          <a:ea typeface="Gilroy Regular"/>
                          <a:cs typeface="Gilroy Regular"/>
                          <a:sym typeface="Gilroy Regular"/>
                        </a:defRPr>
                      </a:pPr>
                      <a:r>
                        <a:t>1090 мг из природных </a:t>
                      </a:r>
                    </a:p>
                    <a:p>
                      <a:pPr algn="l">
                        <a:defRPr sz="800">
                          <a:solidFill>
                            <a:srgbClr val="001F66"/>
                          </a:solidFill>
                          <a:latin typeface="Gilroy Regular"/>
                          <a:ea typeface="Gilroy Regular"/>
                          <a:cs typeface="Gilroy Regular"/>
                          <a:sym typeface="Gilroy Regular"/>
                        </a:defRPr>
                      </a:pPr>
                      <a:r>
                        <a:t>морских отложений </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300 мг (малат и цитрат)</a:t>
                      </a:r>
                    </a:p>
                  </a:txBody>
                  <a:tcPr marL="45720" marR="45720" marT="45720" marB="45720" anchor="t" anchorCtr="0" horzOverflow="overflow">
                    <a:lnL w="12700">
                      <a:miter lim="400000"/>
                    </a:lnL>
                    <a:lnR w="12700">
                      <a:miter lim="400000"/>
                    </a:lnR>
                    <a:lnT w="12700">
                      <a:miter lim="400000"/>
                    </a:lnT>
                    <a:lnB w="12700">
                      <a:miter lim="400000"/>
                    </a:lnB>
                    <a:noFill/>
                  </a:tcPr>
                </a:tc>
              </a:tr>
              <a:tr h="344160">
                <a:tc>
                  <a:txBody>
                    <a:bodyPr/>
                    <a:lstStyle/>
                    <a:p>
                      <a:pPr algn="l">
                        <a:defRPr spc="0" sz="1800"/>
                      </a:pPr>
                      <a:r>
                        <a:rPr spc="-1" sz="800">
                          <a:solidFill>
                            <a:srgbClr val="001F66"/>
                          </a:solidFill>
                          <a:latin typeface="Gilroy Regular"/>
                          <a:ea typeface="Gilroy Regular"/>
                          <a:cs typeface="Gilroy Regular"/>
                          <a:sym typeface="Gilroy Regular"/>
                        </a:rPr>
                        <a:t>Магний</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z="800">
                          <a:solidFill>
                            <a:srgbClr val="001F66"/>
                          </a:solidFill>
                          <a:latin typeface="Gilroy Regular"/>
                          <a:ea typeface="Gilroy Regular"/>
                          <a:cs typeface="Gilroy Regular"/>
                          <a:sym typeface="Gilroy Regular"/>
                        </a:defRPr>
                      </a:pPr>
                      <a:r>
                        <a:t>160 мг из Aquamin</a:t>
                      </a:r>
                      <a:r>
                        <a:rPr baseline="31000"/>
                        <a:t>ТМ</a:t>
                      </a:r>
                      <a:r>
                        <a:t> </a:t>
                      </a:r>
                      <a:endParaRPr>
                        <a:solidFill>
                          <a:srgbClr val="FFFFFF"/>
                        </a:solidFill>
                      </a:endParaRPr>
                    </a:p>
                    <a:p>
                      <a:pPr algn="l">
                        <a:defRPr sz="800">
                          <a:solidFill>
                            <a:srgbClr val="001F66"/>
                          </a:solidFill>
                          <a:latin typeface="Gilroy Regular"/>
                          <a:ea typeface="Gilroy Regular"/>
                          <a:cs typeface="Gilroy Regular"/>
                          <a:sym typeface="Gilroy Regular"/>
                        </a:defRPr>
                      </a:pPr>
                      <a:r>
                        <a:t>и </a:t>
                      </a:r>
                      <a:r>
                        <a:rPr sz="900"/>
                        <a:t>цитрата магния</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665 мг из природных морских отложений </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100 мг (малат и цитрат)</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r>
              <a:tr h="218159">
                <a:tc>
                  <a:txBody>
                    <a:bodyPr/>
                    <a:lstStyle/>
                    <a:p>
                      <a:pPr algn="l">
                        <a:defRPr spc="0" sz="1800"/>
                      </a:pPr>
                      <a:r>
                        <a:rPr spc="-1" sz="800">
                          <a:solidFill>
                            <a:srgbClr val="001F66"/>
                          </a:solidFill>
                          <a:latin typeface="Gilroy Regular"/>
                          <a:ea typeface="Gilroy Regular"/>
                          <a:cs typeface="Gilroy Regular"/>
                          <a:sym typeface="Gilroy Regular"/>
                        </a:rPr>
                        <a:t>Цинк</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5,36 мг</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noFill/>
                  </a:tcPr>
                </a:tc>
              </a:tr>
              <a:tr h="344160">
                <a:tc>
                  <a:txBody>
                    <a:bodyPr/>
                    <a:lstStyle/>
                    <a:p>
                      <a:pPr algn="l">
                        <a:defRPr spc="0" sz="1800"/>
                      </a:pPr>
                      <a:r>
                        <a:rPr spc="-1" sz="800">
                          <a:solidFill>
                            <a:srgbClr val="001F66"/>
                          </a:solidFill>
                          <a:latin typeface="Gilroy Regular"/>
                          <a:ea typeface="Gilroy Regular"/>
                          <a:cs typeface="Gilroy Regular"/>
                          <a:sym typeface="Gilroy Regular"/>
                        </a:rPr>
                        <a:t>Марганец</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1 мг</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z="800">
                          <a:solidFill>
                            <a:srgbClr val="001F66"/>
                          </a:solidFill>
                          <a:latin typeface="Gilroy Regular"/>
                          <a:ea typeface="Gilroy Regular"/>
                          <a:cs typeface="Gilroy Regular"/>
                          <a:sym typeface="Gilroy Regular"/>
                        </a:defRPr>
                      </a:pPr>
                      <a:r>
                        <a:t>150 мкг из природных</a:t>
                      </a:r>
                      <a:endParaRPr>
                        <a:solidFill>
                          <a:srgbClr val="FFFFFF"/>
                        </a:solidFill>
                      </a:endParaRPr>
                    </a:p>
                    <a:p>
                      <a:pPr algn="l">
                        <a:defRPr sz="800">
                          <a:solidFill>
                            <a:srgbClr val="001F66"/>
                          </a:solidFill>
                          <a:latin typeface="Gilroy Regular"/>
                          <a:ea typeface="Gilroy Regular"/>
                          <a:cs typeface="Gilroy Regular"/>
                          <a:sym typeface="Gilroy Regular"/>
                        </a:defRPr>
                      </a:pPr>
                      <a:r>
                        <a:t>морских отложений </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r>
              <a:tr h="218159">
                <a:tc>
                  <a:txBody>
                    <a:bodyPr/>
                    <a:lstStyle/>
                    <a:p>
                      <a:pPr algn="l">
                        <a:defRPr spc="0" sz="1800"/>
                      </a:pPr>
                      <a:r>
                        <a:rPr spc="-1" sz="800">
                          <a:solidFill>
                            <a:srgbClr val="001F66"/>
                          </a:solidFill>
                          <a:latin typeface="Gilroy Regular"/>
                          <a:ea typeface="Gilroy Regular"/>
                          <a:cs typeface="Gilroy Regular"/>
                          <a:sym typeface="Gilroy Regular"/>
                        </a:rPr>
                        <a:t>Кремний</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8 мг</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z="800">
                          <a:solidFill>
                            <a:srgbClr val="001F66"/>
                          </a:solidFill>
                          <a:latin typeface="Gilroy Regular"/>
                          <a:ea typeface="Gilroy Regular"/>
                          <a:cs typeface="Gilroy Regular"/>
                          <a:sym typeface="Gilroy Regular"/>
                        </a:defRPr>
                      </a:pP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5 мг</a:t>
                      </a:r>
                    </a:p>
                  </a:txBody>
                  <a:tcPr marL="45720" marR="45720" marT="45720" marB="45720" anchor="t" anchorCtr="0" horzOverflow="overflow">
                    <a:lnL w="12700">
                      <a:miter lim="400000"/>
                    </a:lnL>
                    <a:lnR w="12700">
                      <a:miter lim="400000"/>
                    </a:lnR>
                    <a:lnT w="12700">
                      <a:miter lim="400000"/>
                    </a:lnT>
                    <a:lnB w="12700">
                      <a:miter lim="400000"/>
                    </a:lnB>
                    <a:noFill/>
                  </a:tcPr>
                </a:tc>
              </a:tr>
              <a:tr h="218159">
                <a:tc>
                  <a:txBody>
                    <a:bodyPr/>
                    <a:lstStyle/>
                    <a:p>
                      <a:pPr algn="l">
                        <a:defRPr spc="0" sz="1800"/>
                      </a:pPr>
                      <a:r>
                        <a:rPr spc="-1" sz="800">
                          <a:solidFill>
                            <a:srgbClr val="001F66"/>
                          </a:solidFill>
                          <a:latin typeface="Gilroy Regular"/>
                          <a:ea typeface="Gilroy Regular"/>
                          <a:cs typeface="Gilroy Regular"/>
                          <a:sym typeface="Gilroy Regular"/>
                        </a:rPr>
                        <a:t>Бор</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0,8 мг</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1 мг</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r>
              <a:tr h="218159">
                <a:tc>
                  <a:txBody>
                    <a:bodyPr/>
                    <a:lstStyle/>
                    <a:p>
                      <a:pPr algn="l">
                        <a:defRPr spc="0" sz="1800"/>
                      </a:pPr>
                      <a:r>
                        <a:rPr spc="-1" sz="800">
                          <a:solidFill>
                            <a:srgbClr val="001F66"/>
                          </a:solidFill>
                          <a:latin typeface="Gilroy Regular"/>
                          <a:ea typeface="Gilroy Regular"/>
                          <a:cs typeface="Gilroy Regular"/>
                          <a:sym typeface="Gilroy Regular"/>
                        </a:rPr>
                        <a:t>Витамин D3</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5 мкг (200 МЕ)</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7,5 мкг (300 МЕ)</a:t>
                      </a:r>
                    </a:p>
                  </a:txBody>
                  <a:tcPr marL="45720" marR="45720" marT="45720" marB="45720" anchor="t" anchorCtr="0" horzOverflow="overflow">
                    <a:lnL w="12700">
                      <a:miter lim="400000"/>
                    </a:lnL>
                    <a:lnR w="12700">
                      <a:miter lim="400000"/>
                    </a:lnR>
                    <a:lnT w="12700">
                      <a:miter lim="400000"/>
                    </a:lnT>
                    <a:lnB w="12700">
                      <a:miter lim="400000"/>
                    </a:lnB>
                    <a:noFill/>
                  </a:tcPr>
                </a:tc>
              </a:tr>
              <a:tr h="218159">
                <a:tc>
                  <a:txBody>
                    <a:bodyPr/>
                    <a:lstStyle/>
                    <a:p>
                      <a:pPr algn="l">
                        <a:defRPr spc="0" sz="1800"/>
                      </a:pPr>
                      <a:r>
                        <a:rPr spc="-1" sz="800">
                          <a:solidFill>
                            <a:srgbClr val="001F66"/>
                          </a:solidFill>
                          <a:latin typeface="Gilroy Regular"/>
                          <a:ea typeface="Gilroy Regular"/>
                          <a:cs typeface="Gilroy Regular"/>
                          <a:sym typeface="Gilroy Regular"/>
                        </a:rPr>
                        <a:t>Витамин K2</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75,2 мкг</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150 мкг</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r>
              <a:tr h="344160">
                <a:tc>
                  <a:txBody>
                    <a:bodyPr/>
                    <a:lstStyle/>
                    <a:p>
                      <a:pPr algn="l">
                        <a:defRPr spc="0" sz="1800"/>
                      </a:pPr>
                      <a:r>
                        <a:rPr spc="-1" sz="800">
                          <a:solidFill>
                            <a:srgbClr val="001F66"/>
                          </a:solidFill>
                          <a:latin typeface="Gilroy Regular"/>
                          <a:ea typeface="Gilroy Regular"/>
                          <a:cs typeface="Gilroy Regular"/>
                          <a:sym typeface="Gilroy Regular"/>
                        </a:rPr>
                        <a:t>Железо</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z="800">
                          <a:solidFill>
                            <a:srgbClr val="001F66"/>
                          </a:solidFill>
                          <a:latin typeface="Gilroy Regular"/>
                          <a:ea typeface="Gilroy Regular"/>
                          <a:cs typeface="Gilroy Regular"/>
                          <a:sym typeface="Gilroy Regular"/>
                        </a:defRPr>
                      </a:pPr>
                      <a:r>
                        <a:t>1,5 мг из природных</a:t>
                      </a:r>
                    </a:p>
                    <a:p>
                      <a:pPr algn="l">
                        <a:defRPr sz="800">
                          <a:solidFill>
                            <a:srgbClr val="001F66"/>
                          </a:solidFill>
                          <a:latin typeface="Gilroy Regular"/>
                          <a:ea typeface="Gilroy Regular"/>
                          <a:cs typeface="Gilroy Regular"/>
                          <a:sym typeface="Gilroy Regular"/>
                        </a:defRPr>
                      </a:pPr>
                      <a:r>
                        <a:t>морских отложений </a:t>
                      </a:r>
                    </a:p>
                  </a:txBody>
                  <a:tcPr marL="45720" marR="45720" marT="45720" marB="45720" anchor="t" anchorCtr="0" horzOverflow="overflow">
                    <a:lnL w="12700">
                      <a:miter lim="400000"/>
                    </a:lnL>
                    <a:lnR w="12700">
                      <a:miter lim="400000"/>
                    </a:lnR>
                    <a:lnT w="12700">
                      <a:miter lim="400000"/>
                    </a:lnT>
                    <a:lnB w="12700">
                      <a:miter lim="400000"/>
                    </a:lnB>
                    <a:no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noFill/>
                  </a:tcPr>
                </a:tc>
              </a:tr>
              <a:tr h="344160">
                <a:tc>
                  <a:txBody>
                    <a:bodyPr/>
                    <a:lstStyle/>
                    <a:p>
                      <a:pPr algn="l">
                        <a:defRPr spc="0" sz="1800"/>
                      </a:pPr>
                      <a:r>
                        <a:rPr spc="-1" sz="800">
                          <a:solidFill>
                            <a:srgbClr val="001F66"/>
                          </a:solidFill>
                          <a:latin typeface="Gilroy Regular"/>
                          <a:ea typeface="Gilroy Regular"/>
                          <a:cs typeface="Gilroy Regular"/>
                          <a:sym typeface="Gilroy Regular"/>
                        </a:rPr>
                        <a:t>Хром</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z="800">
                          <a:solidFill>
                            <a:srgbClr val="001F66"/>
                          </a:solidFill>
                          <a:latin typeface="Gilroy Regular"/>
                          <a:ea typeface="Gilroy Regular"/>
                          <a:cs typeface="Gilroy Regular"/>
                          <a:sym typeface="Gilroy Regular"/>
                        </a:defRPr>
                      </a:pPr>
                      <a:r>
                        <a:t>12 мкг из природных</a:t>
                      </a:r>
                      <a:endParaRPr>
                        <a:solidFill>
                          <a:srgbClr val="FFFFFF"/>
                        </a:solidFill>
                      </a:endParaRPr>
                    </a:p>
                    <a:p>
                      <a:pPr algn="l">
                        <a:defRPr sz="800">
                          <a:solidFill>
                            <a:srgbClr val="001F66"/>
                          </a:solidFill>
                          <a:latin typeface="Gilroy Regular"/>
                          <a:ea typeface="Gilroy Regular"/>
                          <a:cs typeface="Gilroy Regular"/>
                          <a:sym typeface="Gilroy Regular"/>
                        </a:defRPr>
                      </a:pPr>
                      <a:r>
                        <a:t>морских отложений </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c>
                  <a:txBody>
                    <a:bodyPr/>
                    <a:lstStyle/>
                    <a:p>
                      <a:pPr algn="l">
                        <a:defRPr spc="0" sz="1800"/>
                      </a:pPr>
                      <a:r>
                        <a:rPr spc="-1" sz="800">
                          <a:solidFill>
                            <a:srgbClr val="001F66"/>
                          </a:solidFill>
                          <a:latin typeface="Gilroy Regular"/>
                          <a:ea typeface="Gilroy Regular"/>
                          <a:cs typeface="Gilroy Regular"/>
                          <a:sym typeface="Gilroy Regular"/>
                        </a:rPr>
                        <a:t>-</a:t>
                      </a:r>
                    </a:p>
                  </a:txBody>
                  <a:tcPr marL="45720" marR="45720" marT="45720" marB="45720" anchor="t" anchorCtr="0" horzOverflow="overflow">
                    <a:lnL w="12700">
                      <a:miter lim="400000"/>
                    </a:lnL>
                    <a:lnR w="12700">
                      <a:miter lim="400000"/>
                    </a:lnR>
                    <a:lnT w="12700">
                      <a:miter lim="400000"/>
                    </a:lnT>
                    <a:lnB w="12700">
                      <a:miter lim="400000"/>
                    </a:lnB>
                    <a:solidFill>
                      <a:srgbClr val="1039CE">
                        <a:alpha val="15000"/>
                      </a:srgbClr>
                    </a:solidFill>
                  </a:tcPr>
                </a:tc>
              </a:tr>
            </a:tbl>
          </a:graphicData>
        </a:graphic>
      </p:graphicFrame>
      <p:pic>
        <p:nvPicPr>
          <p:cNvPr id="476" name="Calci-Prime преза-35.png" descr="Calci-Prime преза-35.png"/>
          <p:cNvPicPr>
            <a:picLocks noChangeAspect="1"/>
          </p:cNvPicPr>
          <p:nvPr/>
        </p:nvPicPr>
        <p:blipFill>
          <a:blip r:embed="rId3">
            <a:extLst/>
          </a:blip>
          <a:srcRect l="0" t="0" r="0" b="168"/>
          <a:stretch>
            <a:fillRect/>
          </a:stretch>
        </p:blipFill>
        <p:spPr>
          <a:xfrm>
            <a:off x="7950240" y="4815359"/>
            <a:ext cx="786243" cy="137163"/>
          </a:xfrm>
          <a:prstGeom prst="rect">
            <a:avLst/>
          </a:prstGeom>
          <a:ln w="12700">
            <a:miter lim="400000"/>
          </a:ln>
        </p:spPr>
      </p:pic>
      <p:sp>
        <p:nvSpPr>
          <p:cNvPr id="477"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9"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pic>
        <p:nvPicPr>
          <p:cNvPr id="480" name="133_magical.jpg" descr="133_magical.jpg"/>
          <p:cNvPicPr>
            <a:picLocks noChangeAspect="1"/>
          </p:cNvPicPr>
          <p:nvPr/>
        </p:nvPicPr>
        <p:blipFill>
          <a:blip r:embed="rId3">
            <a:extLst/>
          </a:blip>
          <a:srcRect l="32180" t="0" r="23293" b="0"/>
          <a:stretch>
            <a:fillRect/>
          </a:stretch>
        </p:blipFill>
        <p:spPr>
          <a:xfrm>
            <a:off x="5712840" y="0"/>
            <a:ext cx="3432601" cy="5142601"/>
          </a:xfrm>
          <a:prstGeom prst="rect">
            <a:avLst/>
          </a:prstGeom>
          <a:ln w="12700">
            <a:miter lim="400000"/>
          </a:ln>
        </p:spPr>
      </p:pic>
      <p:sp>
        <p:nvSpPr>
          <p:cNvPr id="481" name="Омега-3 — собирательное название полиненасыщенных жирных кислот (ПНЖК)"/>
          <p:cNvSpPr txBox="1"/>
          <p:nvPr/>
        </p:nvSpPr>
        <p:spPr>
          <a:xfrm>
            <a:off x="401648" y="406440"/>
            <a:ext cx="4542537"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Calci-Prime: преимущество </a:t>
            </a:r>
            <a:br/>
            <a:r>
              <a:t>относительно MagiCal</a:t>
            </a:r>
          </a:p>
        </p:txBody>
      </p:sp>
      <p:sp>
        <p:nvSpPr>
          <p:cNvPr id="482" name="Rectangle"/>
          <p:cNvSpPr/>
          <p:nvPr/>
        </p:nvSpPr>
        <p:spPr>
          <a:xfrm>
            <a:off x="9563040" y="101518"/>
            <a:ext cx="405363" cy="4951804"/>
          </a:xfrm>
          <a:prstGeom prst="rect">
            <a:avLst/>
          </a:prstGeom>
          <a:solidFill>
            <a:srgbClr val="585858"/>
          </a:solidFill>
          <a:ln w="12700">
            <a:miter lim="400000"/>
          </a:ln>
        </p:spPr>
        <p:txBody>
          <a:bodyPr lIns="45718" tIns="45718" rIns="45718" bIns="45718"/>
          <a:lstStyle/>
          <a:p>
            <a:pPr>
              <a:defRPr spc="-1" sz="1400"/>
            </a:pPr>
          </a:p>
        </p:txBody>
      </p:sp>
      <p:sp>
        <p:nvSpPr>
          <p:cNvPr id="483" name="Поступают в организм  в основном с пищей —…"/>
          <p:cNvSpPr txBox="1"/>
          <p:nvPr/>
        </p:nvSpPr>
        <p:spPr>
          <a:xfrm>
            <a:off x="951140" y="2222637"/>
            <a:ext cx="3444520" cy="5029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Магний из двух источников: органической соли </a:t>
            </a:r>
          </a:p>
          <a:p>
            <a:pPr>
              <a:defRPr spc="-1" sz="1200">
                <a:solidFill>
                  <a:srgbClr val="001F67"/>
                </a:solidFill>
                <a:latin typeface="Gilroy Regular"/>
                <a:ea typeface="Gilroy Regular"/>
                <a:cs typeface="Gilroy Regular"/>
                <a:sym typeface="Gilroy Regular"/>
              </a:defRPr>
            </a:pPr>
            <a:r>
              <a:t>цитрата магния и природного</a:t>
            </a:r>
          </a:p>
          <a:p>
            <a:pPr>
              <a:defRPr spc="-1" sz="1200">
                <a:solidFill>
                  <a:srgbClr val="001F67"/>
                </a:solidFill>
                <a:latin typeface="Gilroy Regular"/>
                <a:ea typeface="Gilroy Regular"/>
                <a:cs typeface="Gilroy Regular"/>
                <a:sym typeface="Gilroy Regular"/>
              </a:defRPr>
            </a:pPr>
            <a:r>
              <a:t>патентованного ингредиента Aquamin</a:t>
            </a:r>
            <a:r>
              <a:rPr baseline="31000"/>
              <a:t>ТМ</a:t>
            </a:r>
          </a:p>
        </p:txBody>
      </p:sp>
      <p:sp>
        <p:nvSpPr>
          <p:cNvPr id="484" name="Поступают в организм  в основном с пищей —…"/>
          <p:cNvSpPr txBox="1"/>
          <p:nvPr/>
        </p:nvSpPr>
        <p:spPr>
          <a:xfrm>
            <a:off x="951140" y="2974319"/>
            <a:ext cx="4136746"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Состав усилен витаминами D3 и K2, цинком, кремнием </a:t>
            </a:r>
          </a:p>
          <a:p>
            <a:pPr>
              <a:defRPr spc="-1" sz="1200">
                <a:solidFill>
                  <a:srgbClr val="001F67"/>
                </a:solidFill>
                <a:latin typeface="Gilroy Regular"/>
                <a:ea typeface="Gilroy Regular"/>
                <a:cs typeface="Gilroy Regular"/>
                <a:sym typeface="Gilroy Regular"/>
              </a:defRPr>
            </a:pPr>
            <a:r>
              <a:t>и бором, которые улучшают минеральный обмен в костях</a:t>
            </a:r>
          </a:p>
        </p:txBody>
      </p:sp>
      <p:sp>
        <p:nvSpPr>
          <p:cNvPr id="485" name="Поступают в организм  в основном с пищей —…"/>
          <p:cNvSpPr txBox="1"/>
          <p:nvPr/>
        </p:nvSpPr>
        <p:spPr>
          <a:xfrm>
            <a:off x="951139" y="1666080"/>
            <a:ext cx="3801205" cy="32512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1200">
                <a:solidFill>
                  <a:srgbClr val="001F67"/>
                </a:solidFill>
                <a:latin typeface="Gilroy Regular"/>
                <a:ea typeface="Gilroy Regular"/>
                <a:cs typeface="Gilroy Regular"/>
                <a:sym typeface="Gilroy Regular"/>
              </a:defRPr>
            </a:pPr>
            <a:r>
              <a:t>Кальций из патентованного ингредиента Aquamin</a:t>
            </a:r>
            <a:r>
              <a:rPr baseline="31000"/>
              <a:t>ТМ  </a:t>
            </a:r>
          </a:p>
          <a:p>
            <a:pPr>
              <a:defRPr spc="-1" sz="1200">
                <a:solidFill>
                  <a:srgbClr val="001F67"/>
                </a:solidFill>
                <a:latin typeface="Gilroy Regular"/>
                <a:ea typeface="Gilroy Regular"/>
                <a:cs typeface="Gilroy Regular"/>
                <a:sym typeface="Gilroy Regular"/>
              </a:defRPr>
            </a:pPr>
            <a:r>
              <a:t>с доказанной эффективностью</a:t>
            </a:r>
          </a:p>
        </p:txBody>
      </p:sp>
      <p:pic>
        <p:nvPicPr>
          <p:cNvPr id="486" name="Безымянный-1-36.png" descr="Безымянный-1-36.png"/>
          <p:cNvPicPr>
            <a:picLocks noChangeAspect="1"/>
          </p:cNvPicPr>
          <p:nvPr/>
        </p:nvPicPr>
        <p:blipFill>
          <a:blip r:embed="rId4">
            <a:extLst/>
          </a:blip>
          <a:srcRect l="28" t="0" r="0" b="0"/>
          <a:stretch>
            <a:fillRect/>
          </a:stretch>
        </p:blipFill>
        <p:spPr>
          <a:xfrm>
            <a:off x="406440" y="1625760"/>
            <a:ext cx="430561" cy="430563"/>
          </a:xfrm>
          <a:prstGeom prst="rect">
            <a:avLst/>
          </a:prstGeom>
          <a:ln w="12700">
            <a:miter lim="400000"/>
          </a:ln>
        </p:spPr>
      </p:pic>
      <p:pic>
        <p:nvPicPr>
          <p:cNvPr id="487" name="Безымянный-1-47.png" descr="Безымянный-1-47.png"/>
          <p:cNvPicPr>
            <a:picLocks noChangeAspect="1"/>
          </p:cNvPicPr>
          <p:nvPr/>
        </p:nvPicPr>
        <p:blipFill>
          <a:blip r:embed="rId5">
            <a:extLst/>
          </a:blip>
          <a:stretch>
            <a:fillRect/>
          </a:stretch>
        </p:blipFill>
        <p:spPr>
          <a:xfrm>
            <a:off x="406440" y="2273399"/>
            <a:ext cx="430561" cy="430564"/>
          </a:xfrm>
          <a:prstGeom prst="rect">
            <a:avLst/>
          </a:prstGeom>
          <a:ln w="12700">
            <a:miter lim="400000"/>
          </a:ln>
        </p:spPr>
      </p:pic>
      <p:pic>
        <p:nvPicPr>
          <p:cNvPr id="488" name="Безымянный-1-34.png" descr="Безымянный-1-34.png"/>
          <p:cNvPicPr>
            <a:picLocks noChangeAspect="1"/>
          </p:cNvPicPr>
          <p:nvPr/>
        </p:nvPicPr>
        <p:blipFill>
          <a:blip r:embed="rId6">
            <a:extLst/>
          </a:blip>
          <a:stretch>
            <a:fillRect/>
          </a:stretch>
        </p:blipFill>
        <p:spPr>
          <a:xfrm>
            <a:off x="406440" y="2933637"/>
            <a:ext cx="430561" cy="430563"/>
          </a:xfrm>
          <a:prstGeom prst="rect">
            <a:avLst/>
          </a:prstGeom>
          <a:ln w="12700">
            <a:miter lim="400000"/>
          </a:ln>
        </p:spPr>
      </p:pic>
      <p:pic>
        <p:nvPicPr>
          <p:cNvPr id="489" name="Calci-Prime преза-37.png" descr="Calci-Prime преза-37.png"/>
          <p:cNvPicPr>
            <a:picLocks noChangeAspect="1"/>
          </p:cNvPicPr>
          <p:nvPr/>
        </p:nvPicPr>
        <p:blipFill>
          <a:blip r:embed="rId7">
            <a:extLst/>
          </a:blip>
          <a:srcRect l="0" t="832" r="0" b="831"/>
          <a:stretch>
            <a:fillRect/>
          </a:stretch>
        </p:blipFill>
        <p:spPr>
          <a:xfrm>
            <a:off x="7950240" y="4815359"/>
            <a:ext cx="786243" cy="137163"/>
          </a:xfrm>
          <a:prstGeom prst="rect">
            <a:avLst/>
          </a:prstGeom>
          <a:ln w="12700">
            <a:miter lim="400000"/>
          </a:ln>
        </p:spPr>
      </p:pic>
      <p:sp>
        <p:nvSpPr>
          <p:cNvPr id="490"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2"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493" name="Омега-3 — собирательное название полиненасыщенных жирных кислот (ПНЖК)"/>
          <p:cNvSpPr txBox="1"/>
          <p:nvPr/>
        </p:nvSpPr>
        <p:spPr>
          <a:xfrm>
            <a:off x="391699" y="406440"/>
            <a:ext cx="4959161" cy="726853"/>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2700">
                <a:solidFill>
                  <a:srgbClr val="001F66"/>
                </a:solidFill>
                <a:latin typeface="Gilroy Semibold"/>
                <a:ea typeface="Gilroy Semibold"/>
                <a:cs typeface="Gilroy Semibold"/>
                <a:sym typeface="Gilroy Semibold"/>
              </a:defRPr>
            </a:pPr>
            <a:r>
              <a:t>Calci-Prime: преимущество </a:t>
            </a:r>
            <a:br/>
            <a:r>
              <a:t>относительно Ca-Mg Complex</a:t>
            </a:r>
          </a:p>
        </p:txBody>
      </p:sp>
      <p:pic>
        <p:nvPicPr>
          <p:cNvPr id="494" name="Безымянный-1-44.png" descr="Безымянный-1-44.png"/>
          <p:cNvPicPr>
            <a:picLocks noChangeAspect="1"/>
          </p:cNvPicPr>
          <p:nvPr/>
        </p:nvPicPr>
        <p:blipFill>
          <a:blip r:embed="rId3">
            <a:extLst/>
          </a:blip>
          <a:stretch>
            <a:fillRect/>
          </a:stretch>
        </p:blipFill>
        <p:spPr>
          <a:xfrm>
            <a:off x="7950240" y="4815359"/>
            <a:ext cx="786243" cy="137163"/>
          </a:xfrm>
          <a:prstGeom prst="rect">
            <a:avLst/>
          </a:prstGeom>
          <a:ln w="12700">
            <a:miter lim="400000"/>
          </a:ln>
        </p:spPr>
      </p:pic>
      <p:sp>
        <p:nvSpPr>
          <p:cNvPr id="495" name="Rectangle"/>
          <p:cNvSpPr/>
          <p:nvPr/>
        </p:nvSpPr>
        <p:spPr>
          <a:xfrm>
            <a:off x="9563040" y="101518"/>
            <a:ext cx="405363" cy="4951804"/>
          </a:xfrm>
          <a:prstGeom prst="rect">
            <a:avLst/>
          </a:prstGeom>
          <a:solidFill>
            <a:srgbClr val="585858"/>
          </a:solidFill>
          <a:ln w="12700">
            <a:miter lim="400000"/>
          </a:ln>
        </p:spPr>
        <p:txBody>
          <a:bodyPr lIns="45718" tIns="45718" rIns="45718" bIns="45718"/>
          <a:lstStyle/>
          <a:p>
            <a:pPr>
              <a:defRPr spc="-1" sz="1400"/>
            </a:pPr>
          </a:p>
        </p:txBody>
      </p:sp>
      <p:sp>
        <p:nvSpPr>
          <p:cNvPr id="496" name="Поступают в организм  в основном с пищей —…"/>
          <p:cNvSpPr txBox="1"/>
          <p:nvPr/>
        </p:nvSpPr>
        <p:spPr>
          <a:xfrm>
            <a:off x="938598" y="1666080"/>
            <a:ext cx="3389765" cy="32512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pc="-1" sz="1200">
                <a:solidFill>
                  <a:srgbClr val="001F67"/>
                </a:solidFill>
                <a:latin typeface="Gilroy Regular"/>
                <a:ea typeface="Gilroy Regular"/>
                <a:cs typeface="Gilroy Regular"/>
                <a:sym typeface="Gilroy Regular"/>
              </a:defRPr>
            </a:lvl1pPr>
          </a:lstStyle>
          <a:p>
            <a:pPr/>
            <a:r>
              <a:t>В 1 суточной дозе (4 капсулы) больше кальция (+ 83%) и магния (+ 60%)*  </a:t>
            </a:r>
          </a:p>
        </p:txBody>
      </p:sp>
      <p:sp>
        <p:nvSpPr>
          <p:cNvPr id="497" name="Поступают в организм  в основном с пищей —…"/>
          <p:cNvSpPr txBox="1"/>
          <p:nvPr/>
        </p:nvSpPr>
        <p:spPr>
          <a:xfrm>
            <a:off x="938598" y="2402639"/>
            <a:ext cx="2592122" cy="1473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001F67"/>
                </a:solidFill>
                <a:latin typeface="Gilroy Regular"/>
                <a:ea typeface="Gilroy Regular"/>
                <a:cs typeface="Gilroy Regular"/>
                <a:sym typeface="Gilroy Regular"/>
              </a:defRPr>
            </a:lvl1pPr>
          </a:lstStyle>
          <a:p>
            <a:pPr/>
            <a:r>
              <a:t>Состав усилен цинком и марганцем</a:t>
            </a:r>
          </a:p>
        </p:txBody>
      </p:sp>
      <p:sp>
        <p:nvSpPr>
          <p:cNvPr id="498" name="Поступают в организм  в основном с пищей —…"/>
          <p:cNvSpPr txBox="1"/>
          <p:nvPr/>
        </p:nvSpPr>
        <p:spPr>
          <a:xfrm>
            <a:off x="938598" y="3063238"/>
            <a:ext cx="2822398" cy="14732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defRPr spc="-1" sz="1200">
                <a:solidFill>
                  <a:srgbClr val="001F67"/>
                </a:solidFill>
                <a:latin typeface="Gilroy Regular"/>
                <a:ea typeface="Gilroy Regular"/>
                <a:cs typeface="Gilroy Regular"/>
                <a:sym typeface="Gilroy Regular"/>
              </a:defRPr>
            </a:lvl1pPr>
          </a:lstStyle>
          <a:p>
            <a:pPr/>
            <a:r>
              <a:t>1 упаковки хватит на 30 дней вместо 22</a:t>
            </a:r>
          </a:p>
        </p:txBody>
      </p:sp>
      <p:pic>
        <p:nvPicPr>
          <p:cNvPr id="499" name="Безымянный-1-45.png" descr="Безымянный-1-45.png"/>
          <p:cNvPicPr>
            <a:picLocks noChangeAspect="1"/>
          </p:cNvPicPr>
          <p:nvPr/>
        </p:nvPicPr>
        <p:blipFill>
          <a:blip r:embed="rId4">
            <a:extLst/>
          </a:blip>
          <a:stretch>
            <a:fillRect/>
          </a:stretch>
        </p:blipFill>
        <p:spPr>
          <a:xfrm>
            <a:off x="406440" y="1625760"/>
            <a:ext cx="430561" cy="430563"/>
          </a:xfrm>
          <a:prstGeom prst="rect">
            <a:avLst/>
          </a:prstGeom>
          <a:ln w="12700">
            <a:miter lim="400000"/>
          </a:ln>
        </p:spPr>
      </p:pic>
      <p:pic>
        <p:nvPicPr>
          <p:cNvPr id="500" name="Безымянный-1-48.png" descr="Безымянный-1-48.png"/>
          <p:cNvPicPr>
            <a:picLocks noChangeAspect="1"/>
          </p:cNvPicPr>
          <p:nvPr/>
        </p:nvPicPr>
        <p:blipFill>
          <a:blip r:embed="rId5">
            <a:extLst/>
          </a:blip>
          <a:stretch>
            <a:fillRect/>
          </a:stretch>
        </p:blipFill>
        <p:spPr>
          <a:xfrm>
            <a:off x="406440" y="2273399"/>
            <a:ext cx="430561" cy="430564"/>
          </a:xfrm>
          <a:prstGeom prst="rect">
            <a:avLst/>
          </a:prstGeom>
          <a:ln w="12700">
            <a:miter lim="400000"/>
          </a:ln>
        </p:spPr>
      </p:pic>
      <p:pic>
        <p:nvPicPr>
          <p:cNvPr id="501" name="Безымянный-1-40.png" descr="Безымянный-1-40.png"/>
          <p:cNvPicPr>
            <a:picLocks noChangeAspect="1"/>
          </p:cNvPicPr>
          <p:nvPr/>
        </p:nvPicPr>
        <p:blipFill>
          <a:blip r:embed="rId6">
            <a:extLst/>
          </a:blip>
          <a:srcRect l="0" t="28" r="0" b="0"/>
          <a:stretch>
            <a:fillRect/>
          </a:stretch>
        </p:blipFill>
        <p:spPr>
          <a:xfrm>
            <a:off x="406440" y="2933999"/>
            <a:ext cx="430561" cy="430563"/>
          </a:xfrm>
          <a:prstGeom prst="rect">
            <a:avLst/>
          </a:prstGeom>
          <a:ln w="12700">
            <a:miter lim="400000"/>
          </a:ln>
        </p:spPr>
      </p:pic>
      <p:pic>
        <p:nvPicPr>
          <p:cNvPr id="502" name="ca_mg.jpg" descr="ca_mg.jpg"/>
          <p:cNvPicPr>
            <a:picLocks noChangeAspect="1"/>
          </p:cNvPicPr>
          <p:nvPr/>
        </p:nvPicPr>
        <p:blipFill>
          <a:blip r:embed="rId7">
            <a:extLst/>
          </a:blip>
          <a:srcRect l="21305" t="0" r="11922" b="0"/>
          <a:stretch>
            <a:fillRect/>
          </a:stretch>
        </p:blipFill>
        <p:spPr>
          <a:xfrm>
            <a:off x="5712838" y="0"/>
            <a:ext cx="3432605" cy="5142601"/>
          </a:xfrm>
          <a:prstGeom prst="rect">
            <a:avLst/>
          </a:prstGeom>
          <a:ln w="12700">
            <a:miter lim="400000"/>
          </a:ln>
        </p:spPr>
      </p:pic>
      <p:pic>
        <p:nvPicPr>
          <p:cNvPr id="503" name="Calci-Prime преза-37.png" descr="Calci-Prime преза-37.png"/>
          <p:cNvPicPr>
            <a:picLocks noChangeAspect="1"/>
          </p:cNvPicPr>
          <p:nvPr/>
        </p:nvPicPr>
        <p:blipFill>
          <a:blip r:embed="rId8">
            <a:extLst/>
          </a:blip>
          <a:srcRect l="0" t="832" r="0" b="831"/>
          <a:stretch>
            <a:fillRect/>
          </a:stretch>
        </p:blipFill>
        <p:spPr>
          <a:xfrm>
            <a:off x="7950240" y="4815359"/>
            <a:ext cx="786243" cy="137163"/>
          </a:xfrm>
          <a:prstGeom prst="rect">
            <a:avLst/>
          </a:prstGeom>
          <a:ln w="12700">
            <a:miter lim="400000"/>
          </a:ln>
        </p:spPr>
      </p:pic>
      <p:sp>
        <p:nvSpPr>
          <p:cNvPr id="504"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FF0FF"/>
        </a:solidFill>
      </p:bgPr>
    </p:bg>
    <p:spTree>
      <p:nvGrpSpPr>
        <p:cNvPr id="1" name=""/>
        <p:cNvGrpSpPr/>
        <p:nvPr/>
      </p:nvGrpSpPr>
      <p:grpSpPr>
        <a:xfrm>
          <a:off x="0" y="0"/>
          <a:ext cx="0" cy="0"/>
          <a:chOff x="0" y="0"/>
          <a:chExt cx="0" cy="0"/>
        </a:xfrm>
      </p:grpSpPr>
      <p:pic>
        <p:nvPicPr>
          <p:cNvPr id="506" name="DSC02306_Dx0 (1).jpg" descr="DSC02306_Dx0 (1).jpg"/>
          <p:cNvPicPr>
            <a:picLocks noChangeAspect="1"/>
          </p:cNvPicPr>
          <p:nvPr/>
        </p:nvPicPr>
        <p:blipFill>
          <a:blip r:embed="rId2">
            <a:extLst/>
          </a:blip>
          <a:srcRect l="28830" t="9724" r="91" b="6248"/>
          <a:stretch>
            <a:fillRect/>
          </a:stretch>
        </p:blipFill>
        <p:spPr>
          <a:xfrm>
            <a:off x="-5761" y="449"/>
            <a:ext cx="9155522" cy="5142602"/>
          </a:xfrm>
          <a:prstGeom prst="rect">
            <a:avLst/>
          </a:prstGeom>
          <a:ln w="12700">
            <a:miter lim="400000"/>
          </a:ln>
        </p:spPr>
      </p:pic>
      <p:sp>
        <p:nvSpPr>
          <p:cNvPr id="507" name="O!Mega-3 TG"/>
          <p:cNvSpPr txBox="1"/>
          <p:nvPr/>
        </p:nvSpPr>
        <p:spPr>
          <a:xfrm>
            <a:off x="393618" y="1015918"/>
            <a:ext cx="2992464" cy="116830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lnSpc>
                <a:spcPct val="90000"/>
              </a:lnSpc>
              <a:defRPr spc="-1" sz="4300">
                <a:solidFill>
                  <a:srgbClr val="FFFFFF"/>
                </a:solidFill>
                <a:latin typeface="Gilroy Semibold"/>
                <a:ea typeface="Gilroy Semibold"/>
                <a:cs typeface="Gilroy Semibold"/>
                <a:sym typeface="Gilroy Semibold"/>
              </a:defRPr>
            </a:pPr>
          </a:p>
          <a:p>
            <a:pPr>
              <a:lnSpc>
                <a:spcPct val="90000"/>
              </a:lnSpc>
              <a:defRPr spc="-1" sz="4300">
                <a:solidFill>
                  <a:srgbClr val="FFFFFF"/>
                </a:solidFill>
                <a:latin typeface="Gilroy Semibold"/>
                <a:ea typeface="Gilroy Semibold"/>
                <a:cs typeface="Gilroy Semibold"/>
                <a:sym typeface="Gilroy Semibold"/>
              </a:defRPr>
            </a:pPr>
            <a:r>
              <a:t>Calci-Prime</a:t>
            </a:r>
          </a:p>
        </p:txBody>
      </p:sp>
      <p:pic>
        <p:nvPicPr>
          <p:cNvPr id="508" name="Calci-Prime преза-37.png" descr="Calci-Prime преза-37.png"/>
          <p:cNvPicPr>
            <a:picLocks noChangeAspect="1"/>
          </p:cNvPicPr>
          <p:nvPr/>
        </p:nvPicPr>
        <p:blipFill>
          <a:blip r:embed="rId3">
            <a:extLst/>
          </a:blip>
          <a:srcRect l="0" t="832" r="0" b="831"/>
          <a:stretch>
            <a:fillRect/>
          </a:stretch>
        </p:blipFill>
        <p:spPr>
          <a:xfrm>
            <a:off x="406440" y="480240"/>
            <a:ext cx="1257301" cy="219339"/>
          </a:xfrm>
          <a:prstGeom prst="rect">
            <a:avLst/>
          </a:prstGeom>
          <a:ln w="12700">
            <a:miter lim="400000"/>
          </a:ln>
        </p:spPr>
      </p:pic>
      <p:sp>
        <p:nvSpPr>
          <p:cNvPr id="509" name="Твоя внутренняя опора"/>
          <p:cNvSpPr txBox="1"/>
          <p:nvPr/>
        </p:nvSpPr>
        <p:spPr>
          <a:xfrm>
            <a:off x="190500" y="2157731"/>
            <a:ext cx="2778757" cy="32511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rgbClr val="FFFFFF"/>
                </a:solidFill>
                <a:latin typeface="Gilroy Regular"/>
                <a:ea typeface="Gilroy Regular"/>
                <a:cs typeface="Gilroy Regular"/>
                <a:sym typeface="Gilroy Regular"/>
              </a:defRPr>
            </a:lvl1pPr>
          </a:lstStyle>
          <a:p>
            <a:pPr/>
            <a:r>
              <a:t>   Твоя внутренняя опора</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1"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512" name="Исследования и литература"/>
          <p:cNvSpPr txBox="1"/>
          <p:nvPr/>
        </p:nvSpPr>
        <p:spPr>
          <a:xfrm>
            <a:off x="393200" y="406440"/>
            <a:ext cx="464450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7"/>
                </a:solidFill>
                <a:latin typeface="Gilroy Semibold"/>
                <a:ea typeface="Gilroy Semibold"/>
                <a:cs typeface="Gilroy Semibold"/>
                <a:sym typeface="Gilroy Semibold"/>
              </a:defRPr>
            </a:lvl1pPr>
          </a:lstStyle>
          <a:p>
            <a:pPr/>
            <a:r>
              <a:t>Исследования и литература</a:t>
            </a:r>
          </a:p>
        </p:txBody>
      </p:sp>
      <p:sp>
        <p:nvSpPr>
          <p:cNvPr id="513"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pic>
        <p:nvPicPr>
          <p:cNvPr id="514" name="Безымянный-1-44.png" descr="Безымянный-1-44.png"/>
          <p:cNvPicPr>
            <a:picLocks noChangeAspect="1"/>
          </p:cNvPicPr>
          <p:nvPr/>
        </p:nvPicPr>
        <p:blipFill>
          <a:blip r:embed="rId3">
            <a:extLst/>
          </a:blip>
          <a:stretch>
            <a:fillRect/>
          </a:stretch>
        </p:blipFill>
        <p:spPr>
          <a:xfrm>
            <a:off x="8026558" y="4815359"/>
            <a:ext cx="786243" cy="137163"/>
          </a:xfrm>
          <a:prstGeom prst="rect">
            <a:avLst/>
          </a:prstGeom>
          <a:ln w="12700">
            <a:miter lim="400000"/>
          </a:ln>
        </p:spPr>
      </p:pic>
      <p:sp>
        <p:nvSpPr>
          <p:cNvPr id="515" name="Guo XF, Li KL, Li JM, Li D. Effects of EPA and DHA on blood pressure and inflammatory factors: a meta-analysis of randomized  controlled trials. Crit Rev Food Sci Nutr. 2019;59(20):3380-3393. https://doi.org/10.1080/10408398.2018.1492901"/>
          <p:cNvSpPr txBox="1"/>
          <p:nvPr/>
        </p:nvSpPr>
        <p:spPr>
          <a:xfrm>
            <a:off x="620960" y="1092240"/>
            <a:ext cx="7901242"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Shlisky J, Mandlik R, Askari S, et al. Calcium deficiency worldwide: prevalence of inadequate intakes and associated health outcomes. Ann N Y Acad Sci. </a:t>
            </a:r>
            <a:br/>
            <a:r>
              <a:t>2022;1512(1):10-28. </a:t>
            </a:r>
            <a:r>
              <a:rPr u="sng">
                <a:solidFill>
                  <a:srgbClr val="0000FF"/>
                </a:solidFill>
                <a:uFill>
                  <a:solidFill>
                    <a:srgbClr val="0000FF"/>
                  </a:solidFill>
                </a:uFill>
                <a:hlinkClick r:id="rId4" invalidUrl="" action="" tgtFrame="" tooltip="" history="1" highlightClick="0" endSnd="0"/>
              </a:rPr>
              <a:t>https://doi.org/10.1111/nyas.14758</a:t>
            </a:r>
          </a:p>
        </p:txBody>
      </p:sp>
      <p:sp>
        <p:nvSpPr>
          <p:cNvPr id="516" name="1."/>
          <p:cNvSpPr txBox="1"/>
          <p:nvPr/>
        </p:nvSpPr>
        <p:spPr>
          <a:xfrm>
            <a:off x="431999" y="1092240"/>
            <a:ext cx="127001"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a:t>
            </a:r>
          </a:p>
        </p:txBody>
      </p:sp>
      <p:sp>
        <p:nvSpPr>
          <p:cNvPr id="517" name="Lee JB, Notay K, Klingel SL, Chabowski A, Mutch DM, Millar PJ. Docosahexaenoic acid reduces resting blood pressure but  increases muscle sympathetic outflow compared with eicosapentaenoic acid in healthy men and women. Am J Physiol Heart  Circ Physiol. 2"/>
          <p:cNvSpPr txBox="1"/>
          <p:nvPr/>
        </p:nvSpPr>
        <p:spPr>
          <a:xfrm>
            <a:off x="620959" y="1457280"/>
            <a:ext cx="7945692"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Abou Neel EA, Aljabo A, Strange A, et al. Demineralization-remineralization dynamics in teeth and bone. Int J Nanomedicine. 2016;11:4743-4763. Published </a:t>
            </a:r>
            <a:br/>
            <a:r>
              <a:t>2016 Sep 19. </a:t>
            </a:r>
            <a:r>
              <a:rPr u="sng">
                <a:solidFill>
                  <a:srgbClr val="0000FF"/>
                </a:solidFill>
                <a:uFill>
                  <a:solidFill>
                    <a:srgbClr val="0000FF"/>
                  </a:solidFill>
                </a:uFill>
                <a:hlinkClick r:id="rId5" invalidUrl="" action="" tgtFrame="" tooltip="" history="1" highlightClick="0" endSnd="0"/>
              </a:rPr>
              <a:t>https://doi.org/10.2147/IJN.S107624</a:t>
            </a:r>
          </a:p>
        </p:txBody>
      </p:sp>
      <p:sp>
        <p:nvSpPr>
          <p:cNvPr id="518" name="2."/>
          <p:cNvSpPr txBox="1"/>
          <p:nvPr/>
        </p:nvSpPr>
        <p:spPr>
          <a:xfrm>
            <a:off x="417598" y="1457280"/>
            <a:ext cx="131928"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a:t>
            </a:r>
          </a:p>
        </p:txBody>
      </p:sp>
      <p:sp>
        <p:nvSpPr>
          <p:cNvPr id="519" name="Saccà SC, Cutolo CA, Ferrari D, Corazza P, Traverso CE. The Eye, Oxidative Damage and Polyunsaturated Fatty Acids. Nutrients.  2018;10(6):668. Published 2018 May 24. https://doi.org/10.3390/nu10060668"/>
          <p:cNvSpPr txBox="1"/>
          <p:nvPr/>
        </p:nvSpPr>
        <p:spPr>
          <a:xfrm>
            <a:off x="620960" y="1828800"/>
            <a:ext cx="7271767" cy="12700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Wang CJ, McCauley LK. Osteoporosis and Periodontitis. Curr Osteoporos Rep. 2016;14(6):284-291. </a:t>
            </a:r>
            <a:r>
              <a:rPr u="sng">
                <a:solidFill>
                  <a:srgbClr val="0000FF"/>
                </a:solidFill>
                <a:uFill>
                  <a:solidFill>
                    <a:srgbClr val="0000FF"/>
                  </a:solidFill>
                </a:uFill>
                <a:hlinkClick r:id="rId6" invalidUrl="" action="" tgtFrame="" tooltip="" history="1" highlightClick="0" endSnd="0"/>
              </a:rPr>
              <a:t>https://doi.org/10.1007/s11914-016-0330-3</a:t>
            </a:r>
          </a:p>
        </p:txBody>
      </p:sp>
      <p:sp>
        <p:nvSpPr>
          <p:cNvPr id="520" name="3."/>
          <p:cNvSpPr txBox="1"/>
          <p:nvPr/>
        </p:nvSpPr>
        <p:spPr>
          <a:xfrm>
            <a:off x="419040" y="1809718"/>
            <a:ext cx="130557"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3.</a:t>
            </a:r>
          </a:p>
        </p:txBody>
      </p:sp>
      <p:sp>
        <p:nvSpPr>
          <p:cNvPr id="521" name="Giles GE, Mahoney CR, Urry HL, Brunyé TT, Taylor HA, Kanarek RB. Omega-3 fatty acids and stress-induced changes to mood  and cognition in healthy individuals. Pharmacol Biochem Behav. 2015;132:10-19. https://doi.org/10.1016/j.pbb.2015.02.018"/>
          <p:cNvSpPr txBox="1"/>
          <p:nvPr/>
        </p:nvSpPr>
        <p:spPr>
          <a:xfrm>
            <a:off x="620959" y="2054160"/>
            <a:ext cx="6559881"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Südhof TC. Calcium control of neurotransmitter release. Cold Spring Harb Perspect Biol. 2012;4(1):a011353. Published 2012 Jan 1. </a:t>
            </a:r>
            <a:br/>
            <a:r>
              <a:rPr u="sng">
                <a:solidFill>
                  <a:srgbClr val="0000FF"/>
                </a:solidFill>
                <a:uFill>
                  <a:solidFill>
                    <a:srgbClr val="0000FF"/>
                  </a:solidFill>
                </a:uFill>
                <a:hlinkClick r:id="rId7" invalidUrl="" action="" tgtFrame="" tooltip="" history="1" highlightClick="0" endSnd="0"/>
              </a:rPr>
              <a:t>https://doi.org/10.1101/cshperspect.a011353</a:t>
            </a:r>
          </a:p>
        </p:txBody>
      </p:sp>
      <p:sp>
        <p:nvSpPr>
          <p:cNvPr id="522" name="4."/>
          <p:cNvSpPr txBox="1"/>
          <p:nvPr/>
        </p:nvSpPr>
        <p:spPr>
          <a:xfrm>
            <a:off x="413640" y="2054160"/>
            <a:ext cx="139701"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4.</a:t>
            </a:r>
          </a:p>
        </p:txBody>
      </p:sp>
      <p:sp>
        <p:nvSpPr>
          <p:cNvPr id="523" name="Al-Khalaifah H. Modulatory Effect of Dietary Polyunsaturated Fatty Acids on Immunity, Represented by Phagocytic Activity. Front  Vet Sci. 2020;7:569939. Published 2020 Sep 22. https://doi.org/10.3389/fvets.2020.569939"/>
          <p:cNvSpPr txBox="1"/>
          <p:nvPr/>
        </p:nvSpPr>
        <p:spPr>
          <a:xfrm>
            <a:off x="620958" y="2419200"/>
            <a:ext cx="8058189"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Johnson JD, Jennings R. Hypocalcemia and Cardiac Arrhythmias. Am J Dis Child. 1968;115(3):373–376. </a:t>
            </a:r>
            <a:r>
              <a:rPr u="sng">
                <a:solidFill>
                  <a:srgbClr val="0000FF"/>
                </a:solidFill>
                <a:uFill>
                  <a:solidFill>
                    <a:srgbClr val="0000FF"/>
                  </a:solidFill>
                </a:uFill>
                <a:hlinkClick r:id="rId8" invalidUrl="" action="" tgtFrame="" tooltip="" history="1" highlightClick="0" endSnd="0"/>
              </a:rPr>
              <a:t>https://doi.org/10.1001/archpedi.1968.02100010375014</a:t>
            </a:r>
          </a:p>
        </p:txBody>
      </p:sp>
      <p:sp>
        <p:nvSpPr>
          <p:cNvPr id="524" name="5."/>
          <p:cNvSpPr txBox="1"/>
          <p:nvPr/>
        </p:nvSpPr>
        <p:spPr>
          <a:xfrm>
            <a:off x="418320" y="2400119"/>
            <a:ext cx="131319"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5.</a:t>
            </a:r>
          </a:p>
        </p:txBody>
      </p:sp>
      <p:sp>
        <p:nvSpPr>
          <p:cNvPr id="525" name="Vaid M, Singh T, Prasad R, Katiyar SK. Intake of high-fat diet stimulates the risk of ultraviolet radiation-induced skin tumors  and malignant progression of papillomas to carcinoma in SKH-1 hairless mice. Toxicol Appl Pharmacol. 2014;274(1):147-155.  ht"/>
          <p:cNvSpPr txBox="1"/>
          <p:nvPr/>
        </p:nvSpPr>
        <p:spPr>
          <a:xfrm>
            <a:off x="620959" y="2651037"/>
            <a:ext cx="7454062"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Juan D. Hypocalcemia. Differential diagnosis and mechanisms. Arch Intern Med. 1979;139(10):1166-1171. </a:t>
            </a:r>
            <a:r>
              <a:rPr u="sng">
                <a:solidFill>
                  <a:srgbClr val="0000FF"/>
                </a:solidFill>
                <a:uFill>
                  <a:solidFill>
                    <a:srgbClr val="0000FF"/>
                  </a:solidFill>
                </a:uFill>
                <a:hlinkClick r:id="rId9" invalidUrl="" action="" tgtFrame="" tooltip="" history="1" highlightClick="0" endSnd="0"/>
              </a:rPr>
              <a:t>https://doi.org/10.1001/archinte.139.10.1166</a:t>
            </a:r>
          </a:p>
        </p:txBody>
      </p:sp>
      <p:sp>
        <p:nvSpPr>
          <p:cNvPr id="526" name="6."/>
          <p:cNvSpPr txBox="1"/>
          <p:nvPr/>
        </p:nvSpPr>
        <p:spPr>
          <a:xfrm>
            <a:off x="419040" y="2631960"/>
            <a:ext cx="131319"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6.</a:t>
            </a:r>
          </a:p>
        </p:txBody>
      </p:sp>
      <p:sp>
        <p:nvSpPr>
          <p:cNvPr id="527" name="Stark KD, Van Elswyk ME, Higgins MR, Weatherford CA, Salem N Jr. Global survey of the omega-3 fatty acids, docosahexaenoic  acid and eicosapentaenoic acid in the blood stream of healthy adults. Prog Lipid Res. 2016;63:132-152.  https://doi.org/10.1016/j."/>
          <p:cNvSpPr txBox="1"/>
          <p:nvPr/>
        </p:nvSpPr>
        <p:spPr>
          <a:xfrm>
            <a:off x="620959" y="3105000"/>
            <a:ext cx="8068896"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Abdi F, Ozgoli G, Rahnemaie FS. A systematic review of the role of vitamin D and calcium in premenstrual syndrome [published correction appears in Obstet </a:t>
            </a:r>
            <a:br/>
            <a:r>
              <a:t>Gynecol Sci. 2020 Mar;63(2):213]. Obstet Gynecol Sci. 2019;62(2):73-86. </a:t>
            </a:r>
            <a:r>
              <a:rPr u="sng">
                <a:solidFill>
                  <a:srgbClr val="0000FF"/>
                </a:solidFill>
                <a:uFill>
                  <a:solidFill>
                    <a:srgbClr val="0000FF"/>
                  </a:solidFill>
                </a:uFill>
                <a:hlinkClick r:id="rId10" invalidUrl="" action="" tgtFrame="" tooltip="" history="1" highlightClick="0" endSnd="0"/>
              </a:rPr>
              <a:t>https://doi.org/10.5468/ogs.2019.62.2.73</a:t>
            </a:r>
          </a:p>
        </p:txBody>
      </p:sp>
      <p:sp>
        <p:nvSpPr>
          <p:cNvPr id="528" name="7."/>
          <p:cNvSpPr txBox="1"/>
          <p:nvPr/>
        </p:nvSpPr>
        <p:spPr>
          <a:xfrm>
            <a:off x="416160" y="3105000"/>
            <a:ext cx="13680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8.</a:t>
            </a:r>
          </a:p>
        </p:txBody>
      </p:sp>
      <p:sp>
        <p:nvSpPr>
          <p:cNvPr id="529" name="8."/>
          <p:cNvSpPr txBox="1"/>
          <p:nvPr/>
        </p:nvSpPr>
        <p:spPr>
          <a:xfrm>
            <a:off x="369719" y="4216320"/>
            <a:ext cx="164567"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11.</a:t>
            </a:r>
          </a:p>
        </p:txBody>
      </p:sp>
      <p:sp>
        <p:nvSpPr>
          <p:cNvPr id="530" name="Dyerberg J, Madsen P, Møller JM, Aardestrup I, Schmidt EB. Bioavailability of marine n-3 fatty acid formulations. Prostaglandins  Leukot Essent Fatty Acids. 2010;83(3):137-141. https://doi.org/10.1016/j.plefa.2010.06.007"/>
          <p:cNvSpPr txBox="1"/>
          <p:nvPr/>
        </p:nvSpPr>
        <p:spPr>
          <a:xfrm>
            <a:off x="620958" y="4216320"/>
            <a:ext cx="7942962"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Nordin BE, Need AG, Morris HA, Horowitz M. The nature and significance of the relationship between urinary sodium and urinary calcium in women. J Nutr. </a:t>
            </a:r>
            <a:br/>
            <a:r>
              <a:t>1993;123(9):1615-1622. </a:t>
            </a:r>
            <a:r>
              <a:rPr u="sng">
                <a:solidFill>
                  <a:srgbClr val="0000FF"/>
                </a:solidFill>
                <a:uFill>
                  <a:solidFill>
                    <a:srgbClr val="0000FF"/>
                  </a:solidFill>
                </a:uFill>
                <a:hlinkClick r:id="rId11" invalidUrl="" action="" tgtFrame="" tooltip="" history="1" highlightClick="0" endSnd="0"/>
              </a:rPr>
              <a:t>https://doi.org/10.1093/jn/123.9.1615</a:t>
            </a:r>
          </a:p>
        </p:txBody>
      </p:sp>
      <p:sp>
        <p:nvSpPr>
          <p:cNvPr id="531" name="Dyerberg J, Madsen P, Møller JM, Aardestrup I, Schmidt EB. Bioavailability of marine n-3 fatty acid formulations. Prostaglandins  Leukot Essent Fatty Acids. 2010;83(3):137-141. https://doi.org/10.1016/j.plefa.2010.06.007"/>
          <p:cNvSpPr txBox="1"/>
          <p:nvPr/>
        </p:nvSpPr>
        <p:spPr>
          <a:xfrm>
            <a:off x="620958" y="3844799"/>
            <a:ext cx="7985011"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Institute of Medicine (US) Committee to Review Dietary Reference Intakes for Vitamin D and Calcium. Dietary Reference Intakes for Calcium and Vitamin D. </a:t>
            </a:r>
            <a:br/>
            <a:r>
              <a:t>National Academies Press; 2011. </a:t>
            </a:r>
            <a:r>
              <a:rPr u="sng">
                <a:solidFill>
                  <a:srgbClr val="0000FF"/>
                </a:solidFill>
                <a:uFill>
                  <a:solidFill>
                    <a:srgbClr val="0000FF"/>
                  </a:solidFill>
                </a:uFill>
                <a:hlinkClick r:id="rId12" invalidUrl="" action="" tgtFrame="" tooltip="" history="1" highlightClick="0" endSnd="0"/>
              </a:rPr>
              <a:t>https://doi.org/10.17226/13050</a:t>
            </a:r>
          </a:p>
        </p:txBody>
      </p:sp>
      <p:sp>
        <p:nvSpPr>
          <p:cNvPr id="532" name="7."/>
          <p:cNvSpPr txBox="1"/>
          <p:nvPr/>
        </p:nvSpPr>
        <p:spPr>
          <a:xfrm>
            <a:off x="344160" y="3844799"/>
            <a:ext cx="199314"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10.</a:t>
            </a:r>
          </a:p>
        </p:txBody>
      </p:sp>
      <p:sp>
        <p:nvSpPr>
          <p:cNvPr id="533" name="Stark KD, Van Elswyk ME, Higgins MR, Weatherford CA, Salem N Jr. Global survey of the omega-3 fatty acids, docosahexaenoic  acid and eicosapentaenoic acid in the blood stream of healthy adults. Prog Lipid Res. 2016;63:132-152.  https://doi.org/10.1016/j."/>
          <p:cNvSpPr txBox="1"/>
          <p:nvPr/>
        </p:nvSpPr>
        <p:spPr>
          <a:xfrm>
            <a:off x="620957" y="2876400"/>
            <a:ext cx="7433832"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Oudesluys-Murphy AM, de Vries AC. Fatigue due to hypocalcaemia. Lancet. 2002;359(9304):443. </a:t>
            </a:r>
            <a:r>
              <a:rPr u="sng">
                <a:solidFill>
                  <a:srgbClr val="0000FF"/>
                </a:solidFill>
                <a:uFill>
                  <a:solidFill>
                    <a:srgbClr val="0000FF"/>
                  </a:solidFill>
                </a:uFill>
                <a:hlinkClick r:id="rId13" invalidUrl="" action="" tgtFrame="" tooltip="" history="1" highlightClick="0" endSnd="0"/>
              </a:rPr>
              <a:t>https://doi.org/10.1016/s0140-6736(02)07574-8</a:t>
            </a:r>
          </a:p>
        </p:txBody>
      </p:sp>
      <p:sp>
        <p:nvSpPr>
          <p:cNvPr id="534" name="7."/>
          <p:cNvSpPr txBox="1"/>
          <p:nvPr/>
        </p:nvSpPr>
        <p:spPr>
          <a:xfrm>
            <a:off x="431999" y="2857319"/>
            <a:ext cx="127001"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7.</a:t>
            </a:r>
          </a:p>
        </p:txBody>
      </p:sp>
      <p:sp>
        <p:nvSpPr>
          <p:cNvPr id="535" name="Dyerberg J, Madsen P, Møller JM, Aardestrup I, Schmidt EB. Bioavailability of marine n-3 fatty acid formulations. Prostaglandins  Leukot Essent Fatty Acids. 2010;83(3):137-141. https://doi.org/10.1016/j.plefa.2010.06.007"/>
          <p:cNvSpPr txBox="1"/>
          <p:nvPr/>
        </p:nvSpPr>
        <p:spPr>
          <a:xfrm>
            <a:off x="620957" y="3479760"/>
            <a:ext cx="7367729"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Institute for Quality and Efficiency in Health Care (IQWiG). How can I get enough calcium? Updated October 18, 2018 Accessed March 2, 2023. </a:t>
            </a:r>
            <a:br/>
            <a:r>
              <a:rPr u="sng">
                <a:solidFill>
                  <a:srgbClr val="0000FF"/>
                </a:solidFill>
                <a:uFill>
                  <a:solidFill>
                    <a:srgbClr val="0000FF"/>
                  </a:solidFill>
                </a:uFill>
                <a:hlinkClick r:id="rId14" invalidUrl="" action="" tgtFrame="" tooltip="" history="1" highlightClick="0" endSnd="0"/>
              </a:rPr>
              <a:t>https://www.ncbi.nlm.nih.gov/books/NBK279330/</a:t>
            </a:r>
          </a:p>
        </p:txBody>
      </p:sp>
      <p:sp>
        <p:nvSpPr>
          <p:cNvPr id="536" name="7."/>
          <p:cNvSpPr txBox="1"/>
          <p:nvPr/>
        </p:nvSpPr>
        <p:spPr>
          <a:xfrm>
            <a:off x="428400" y="3479760"/>
            <a:ext cx="127001"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9.</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8"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539"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pic>
        <p:nvPicPr>
          <p:cNvPr id="540" name="Безымянный-1-44.png" descr="Безымянный-1-44.png"/>
          <p:cNvPicPr>
            <a:picLocks noChangeAspect="1"/>
          </p:cNvPicPr>
          <p:nvPr/>
        </p:nvPicPr>
        <p:blipFill>
          <a:blip r:embed="rId3">
            <a:extLst/>
          </a:blip>
          <a:stretch>
            <a:fillRect/>
          </a:stretch>
        </p:blipFill>
        <p:spPr>
          <a:xfrm>
            <a:off x="8026558" y="4815359"/>
            <a:ext cx="786243" cy="137163"/>
          </a:xfrm>
          <a:prstGeom prst="rect">
            <a:avLst/>
          </a:prstGeom>
          <a:ln w="12700">
            <a:miter lim="400000"/>
          </a:ln>
        </p:spPr>
      </p:pic>
      <p:sp>
        <p:nvSpPr>
          <p:cNvPr id="541" name="Guo XF, Li KL, Li JM, Li D. Effects of EPA and DHA on blood pressure and inflammatory factors: a meta-analysis of randomized  controlled trials. Crit Rev Food Sci Nutr. 2019;59(20):3380-3393. https://doi.org/10.1080/10408398.2018.1492901"/>
          <p:cNvSpPr txBox="1"/>
          <p:nvPr/>
        </p:nvSpPr>
        <p:spPr>
          <a:xfrm>
            <a:off x="620069" y="1111318"/>
            <a:ext cx="6016284"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Haber PS, Kortt NC. Alcohol use disorder and the gut. Addiction. 2021;116(3):658-667. </a:t>
            </a:r>
            <a:r>
              <a:rPr u="sng">
                <a:solidFill>
                  <a:srgbClr val="0000FF"/>
                </a:solidFill>
                <a:uFill>
                  <a:solidFill>
                    <a:srgbClr val="0000FF"/>
                  </a:solidFill>
                </a:uFill>
                <a:hlinkClick r:id="rId4" invalidUrl="" action="" tgtFrame="" tooltip="" history="1" highlightClick="0" endSnd="0"/>
              </a:rPr>
              <a:t>https://doi.org/10.1111/add.15147</a:t>
            </a:r>
          </a:p>
        </p:txBody>
      </p:sp>
      <p:sp>
        <p:nvSpPr>
          <p:cNvPr id="542" name="1."/>
          <p:cNvSpPr txBox="1"/>
          <p:nvPr/>
        </p:nvSpPr>
        <p:spPr>
          <a:xfrm>
            <a:off x="349560" y="1092240"/>
            <a:ext cx="188494"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12.</a:t>
            </a:r>
          </a:p>
        </p:txBody>
      </p:sp>
      <p:sp>
        <p:nvSpPr>
          <p:cNvPr id="543" name="Lee JB, Notay K, Klingel SL, Chabowski A, Mutch DM, Millar PJ. Docosahexaenoic acid reduces resting blood pressure but  increases muscle sympathetic outflow compared with eicosapentaenoic acid in healthy men and women. Am J Physiol Heart  Circ Physiol. 2"/>
          <p:cNvSpPr txBox="1"/>
          <p:nvPr/>
        </p:nvSpPr>
        <p:spPr>
          <a:xfrm>
            <a:off x="620070" y="1349280"/>
            <a:ext cx="7752131"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Heaney RP, Rafferty K. Carbonated beverages and urinary calcium excretion. Am J Clin Nutr. 2001;74(3):343-347. </a:t>
            </a:r>
            <a:r>
              <a:rPr u="sng">
                <a:solidFill>
                  <a:srgbClr val="0000FF"/>
                </a:solidFill>
                <a:uFill>
                  <a:solidFill>
                    <a:srgbClr val="0000FF"/>
                  </a:solidFill>
                </a:uFill>
                <a:hlinkClick r:id="rId5" invalidUrl="" action="" tgtFrame="" tooltip="" history="1" highlightClick="0" endSnd="0"/>
              </a:rPr>
              <a:t>https://doi.org/10.1093/ajcn/74.3.343</a:t>
            </a:r>
          </a:p>
        </p:txBody>
      </p:sp>
      <p:sp>
        <p:nvSpPr>
          <p:cNvPr id="544" name="2."/>
          <p:cNvSpPr txBox="1"/>
          <p:nvPr/>
        </p:nvSpPr>
        <p:spPr>
          <a:xfrm>
            <a:off x="350998" y="1330200"/>
            <a:ext cx="187122"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13.</a:t>
            </a:r>
          </a:p>
        </p:txBody>
      </p:sp>
      <p:sp>
        <p:nvSpPr>
          <p:cNvPr id="545" name="Saccà SC, Cutolo CA, Ferrari D, Corazza P, Traverso CE. The Eye, Oxidative Damage and Polyunsaturated Fatty Acids. Nutrients.  2018;10(6):668. Published 2018 May 24. https://doi.org/10.3390/nu10060668"/>
          <p:cNvSpPr txBox="1"/>
          <p:nvPr/>
        </p:nvSpPr>
        <p:spPr>
          <a:xfrm>
            <a:off x="620069" y="1574640"/>
            <a:ext cx="7137921"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Klesges RC, Ward KD, Shelton ML, et al. Changes in bone mineral content in male athletes. Mechanisms of action and intervention effects </a:t>
            </a:r>
            <a:br/>
            <a:r>
              <a:t>[published correction appears in JAMA 1997 Jan 1;277(1):24]. JAMA. 1996;276(3):226-230. </a:t>
            </a:r>
            <a:r>
              <a:rPr u="sng">
                <a:solidFill>
                  <a:srgbClr val="0000FF"/>
                </a:solidFill>
                <a:uFill>
                  <a:solidFill>
                    <a:srgbClr val="0000FF"/>
                  </a:solidFill>
                </a:uFill>
                <a:hlinkClick r:id="rId6" invalidUrl="" action="" tgtFrame="" tooltip="" history="1" highlightClick="0" endSnd="0"/>
              </a:rPr>
              <a:t>http://doi.org/10.1001/jama.1996.03540030060033</a:t>
            </a:r>
          </a:p>
        </p:txBody>
      </p:sp>
      <p:sp>
        <p:nvSpPr>
          <p:cNvPr id="546" name="3."/>
          <p:cNvSpPr txBox="1"/>
          <p:nvPr/>
        </p:nvSpPr>
        <p:spPr>
          <a:xfrm>
            <a:off x="345600" y="1555920"/>
            <a:ext cx="196266"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14.</a:t>
            </a:r>
          </a:p>
        </p:txBody>
      </p:sp>
      <p:sp>
        <p:nvSpPr>
          <p:cNvPr id="547" name="Giles GE, Mahoney CR, Urry HL, Brunyé TT, Taylor HA, Kanarek RB. Omega-3 fatty acids and stress-induced changes to mood  and cognition in healthy individuals. Pharmacol Biochem Behav. 2015;132:10-19. https://doi.org/10.1016/j.pbb.2015.02.018"/>
          <p:cNvSpPr txBox="1"/>
          <p:nvPr/>
        </p:nvSpPr>
        <p:spPr>
          <a:xfrm>
            <a:off x="677217" y="1933560"/>
            <a:ext cx="5818494"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Heaney RP. Advances in therapy for osteoporosis. Clin Med Res. 2003;1(2):93-99. </a:t>
            </a:r>
            <a:r>
              <a:rPr u="sng">
                <a:solidFill>
                  <a:srgbClr val="0000FF"/>
                </a:solidFill>
                <a:uFill>
                  <a:solidFill>
                    <a:srgbClr val="0000FF"/>
                  </a:solidFill>
                </a:uFill>
                <a:hlinkClick r:id="rId7" invalidUrl="" action="" tgtFrame="" tooltip="" history="1" highlightClick="0" endSnd="0"/>
              </a:rPr>
              <a:t>https://doi.org/10.3121/cmr.1.2.93</a:t>
            </a:r>
          </a:p>
        </p:txBody>
      </p:sp>
      <p:sp>
        <p:nvSpPr>
          <p:cNvPr id="548" name="4."/>
          <p:cNvSpPr txBox="1"/>
          <p:nvPr/>
        </p:nvSpPr>
        <p:spPr>
          <a:xfrm>
            <a:off x="350279" y="1914480"/>
            <a:ext cx="18788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15.</a:t>
            </a:r>
          </a:p>
        </p:txBody>
      </p:sp>
      <p:sp>
        <p:nvSpPr>
          <p:cNvPr id="549" name="Al-Khalaifah H. Modulatory Effect of Dietary Polyunsaturated Fatty Acids on Immunity, Represented by Phagocytic Activity. Front  Vet Sci. 2020;7:569939. Published 2020 Sep 22. https://doi.org/10.3389/fvets.2020.569939"/>
          <p:cNvSpPr txBox="1"/>
          <p:nvPr/>
        </p:nvSpPr>
        <p:spPr>
          <a:xfrm>
            <a:off x="620069" y="2152799"/>
            <a:ext cx="6747434"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Azuma K, Adachi Y, Hayashi H, Kubo KY. Chronic Psychological Stress as a Risk Factor of Osteoporosis. J UOEH. 2015;37(4):245-253. </a:t>
            </a:r>
            <a:br/>
            <a:r>
              <a:rPr u="sng">
                <a:solidFill>
                  <a:srgbClr val="0000FF"/>
                </a:solidFill>
                <a:uFill>
                  <a:solidFill>
                    <a:srgbClr val="0000FF"/>
                  </a:solidFill>
                </a:uFill>
                <a:hlinkClick r:id="rId8" invalidUrl="" action="" tgtFrame="" tooltip="" history="1" highlightClick="0" endSnd="0"/>
              </a:rPr>
              <a:t>https://doi.org/10.7888/juoeh.37.245</a:t>
            </a:r>
          </a:p>
        </p:txBody>
      </p:sp>
      <p:sp>
        <p:nvSpPr>
          <p:cNvPr id="550" name="5."/>
          <p:cNvSpPr txBox="1"/>
          <p:nvPr/>
        </p:nvSpPr>
        <p:spPr>
          <a:xfrm>
            <a:off x="350998" y="2133718"/>
            <a:ext cx="187884"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16.</a:t>
            </a:r>
          </a:p>
        </p:txBody>
      </p:sp>
      <p:sp>
        <p:nvSpPr>
          <p:cNvPr id="551" name="Vaid M, Singh T, Prasad R, Katiyar SK. Intake of high-fat diet stimulates the risk of ultraviolet radiation-induced skin tumors  and malignant progression of papillomas to carcinoma in SKH-1 hairless mice. Toxicol Appl Pharmacol. 2014;274(1):147-155.  ht"/>
          <p:cNvSpPr txBox="1"/>
          <p:nvPr/>
        </p:nvSpPr>
        <p:spPr>
          <a:xfrm>
            <a:off x="620070" y="2523960"/>
            <a:ext cx="7943444"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Barry DW, Hansen KC, van Pelt RE, Witten M, Wolfe P, Kohrt WM. Acute calcium ingestion attenuates exercise-induced disruption of calcium homeostasis. </a:t>
            </a:r>
            <a:br/>
            <a:r>
              <a:t>Med Sci Sports Exerc. 2011;43(4):617-623. </a:t>
            </a:r>
            <a:r>
              <a:rPr u="sng">
                <a:solidFill>
                  <a:srgbClr val="0000FF"/>
                </a:solidFill>
                <a:uFill>
                  <a:solidFill>
                    <a:srgbClr val="0000FF"/>
                  </a:solidFill>
                </a:uFill>
                <a:hlinkClick r:id="rId9" invalidUrl="" action="" tgtFrame="" tooltip="" history="1" highlightClick="0" endSnd="0"/>
              </a:rPr>
              <a:t>https://doi.org/10.1249/MSS.0b013e3181f79fa8</a:t>
            </a:r>
          </a:p>
        </p:txBody>
      </p:sp>
      <p:sp>
        <p:nvSpPr>
          <p:cNvPr id="552" name="6."/>
          <p:cNvSpPr txBox="1"/>
          <p:nvPr/>
        </p:nvSpPr>
        <p:spPr>
          <a:xfrm>
            <a:off x="363960" y="2505237"/>
            <a:ext cx="159690"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17.</a:t>
            </a:r>
          </a:p>
        </p:txBody>
      </p:sp>
      <p:sp>
        <p:nvSpPr>
          <p:cNvPr id="553" name="8."/>
          <p:cNvSpPr txBox="1"/>
          <p:nvPr/>
        </p:nvSpPr>
        <p:spPr>
          <a:xfrm>
            <a:off x="335159" y="4330798"/>
            <a:ext cx="212421"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22.</a:t>
            </a:r>
          </a:p>
        </p:txBody>
      </p:sp>
      <p:sp>
        <p:nvSpPr>
          <p:cNvPr id="554" name="Dyerberg J, Madsen P, Møller JM, Aardestrup I, Schmidt EB. Bioavailability of marine n-3 fatty acid formulations. Prostaglandins  Leukot Essent Fatty Acids. 2010;83(3):137-141. https://doi.org/10.1016/j.plefa.2010.06.007"/>
          <p:cNvSpPr txBox="1"/>
          <p:nvPr/>
        </p:nvSpPr>
        <p:spPr>
          <a:xfrm>
            <a:off x="620067" y="4349879"/>
            <a:ext cx="4389528" cy="1270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Science – MenaQ7. MenaQ7. Accessed March 2, 2023. </a:t>
            </a:r>
            <a:r>
              <a:rPr u="sng">
                <a:solidFill>
                  <a:srgbClr val="0000FF"/>
                </a:solidFill>
                <a:uFill>
                  <a:solidFill>
                    <a:srgbClr val="0000FF"/>
                  </a:solidFill>
                </a:uFill>
                <a:hlinkClick r:id="rId10" invalidUrl="" action="" tgtFrame="" tooltip="" history="1" highlightClick="0" endSnd="0"/>
              </a:rPr>
              <a:t>https://menaq7.com/science/</a:t>
            </a:r>
          </a:p>
        </p:txBody>
      </p:sp>
      <p:sp>
        <p:nvSpPr>
          <p:cNvPr id="555" name="Dyerberg J, Madsen P, Møller JM, Aardestrup I, Schmidt EB. Bioavailability of marine n-3 fatty acid formulations. Prostaglandins  Leukot Essent Fatty Acids. 2010;83(3):137-141. https://doi.org/10.1016/j.plefa.2010.06.007"/>
          <p:cNvSpPr txBox="1"/>
          <p:nvPr/>
        </p:nvSpPr>
        <p:spPr>
          <a:xfrm>
            <a:off x="620069" y="3616199"/>
            <a:ext cx="6364721"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de Baaij JH, Hoenderop JG, Bindels RJ. Magnesium in man: implications for health and disease. Physiol Rev. 2015;95(1):1-46. </a:t>
            </a:r>
            <a:br/>
            <a:r>
              <a:rPr u="sng">
                <a:solidFill>
                  <a:srgbClr val="0000FF"/>
                </a:solidFill>
                <a:uFill>
                  <a:solidFill>
                    <a:srgbClr val="0000FF"/>
                  </a:solidFill>
                </a:uFill>
                <a:hlinkClick r:id="rId11" invalidUrl="" action="" tgtFrame="" tooltip="" history="1" highlightClick="0" endSnd="0"/>
              </a:rPr>
              <a:t>https://doi.org/10.1152/physrev.00012.2014</a:t>
            </a:r>
          </a:p>
        </p:txBody>
      </p:sp>
      <p:sp>
        <p:nvSpPr>
          <p:cNvPr id="556" name="7."/>
          <p:cNvSpPr txBox="1"/>
          <p:nvPr/>
        </p:nvSpPr>
        <p:spPr>
          <a:xfrm>
            <a:off x="330479" y="3616199"/>
            <a:ext cx="221717"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20.</a:t>
            </a:r>
          </a:p>
        </p:txBody>
      </p:sp>
      <p:sp>
        <p:nvSpPr>
          <p:cNvPr id="557" name="Stark KD, Van Elswyk ME, Higgins MR, Weatherford CA, Salem N Jr. Global survey of the omega-3 fatty acids, docosahexaenoic  acid and eicosapentaenoic acid in the blood stream of healthy adults. Prog Lipid Res. 2016;63:132-152.  https://doi.org/10.1016/j."/>
          <p:cNvSpPr txBox="1"/>
          <p:nvPr/>
        </p:nvSpPr>
        <p:spPr>
          <a:xfrm>
            <a:off x="620069" y="2889360"/>
            <a:ext cx="7966749"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Frestedt JL, Kuskowski MA, Zenk JL. A natural seaweed derived mineral supplement (Aquamin F) for knee osteoarthritis: a randomised, placebo controlled </a:t>
            </a:r>
            <a:br/>
            <a:r>
              <a:t>pilot study. Nutr J. 2009;8:7. Published 2009 Feb 2. </a:t>
            </a:r>
            <a:r>
              <a:rPr u="sng">
                <a:solidFill>
                  <a:srgbClr val="0000FF"/>
                </a:solidFill>
                <a:uFill>
                  <a:solidFill>
                    <a:srgbClr val="0000FF"/>
                  </a:solidFill>
                </a:uFill>
                <a:hlinkClick r:id="rId12" invalidUrl="" action="" tgtFrame="" tooltip="" history="1" highlightClick="0" endSnd="0"/>
              </a:rPr>
              <a:t>https://doi.org/10.1186/1475-2891-8-7</a:t>
            </a:r>
          </a:p>
        </p:txBody>
      </p:sp>
      <p:sp>
        <p:nvSpPr>
          <p:cNvPr id="558" name="7."/>
          <p:cNvSpPr txBox="1"/>
          <p:nvPr/>
        </p:nvSpPr>
        <p:spPr>
          <a:xfrm>
            <a:off x="317520" y="2870280"/>
            <a:ext cx="227522" cy="15621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18.</a:t>
            </a:r>
          </a:p>
        </p:txBody>
      </p:sp>
      <p:sp>
        <p:nvSpPr>
          <p:cNvPr id="559" name="Dyerberg J, Madsen P, Møller JM, Aardestrup I, Schmidt EB. Bioavailability of marine n-3 fatty acid formulations. Prostaglandins  Leukot Essent Fatty Acids. 2010;83(3):137-141. https://doi.org/10.1016/j.plefa.2010.06.007"/>
          <p:cNvSpPr txBox="1"/>
          <p:nvPr/>
        </p:nvSpPr>
        <p:spPr>
          <a:xfrm>
            <a:off x="620069" y="3251160"/>
            <a:ext cx="7529755"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Cronin BE, Allsopp PJ, Slevin MM, et al. Effects of supplementation with a calcium-rich marine-derived multi-mineral supplement and short-chain </a:t>
            </a:r>
            <a:br/>
            <a:r>
              <a:t>fructo-oligosaccharides on serum lipids in postmenopausal women. Br J Nutr. 2016;115(4):658-665. </a:t>
            </a:r>
            <a:r>
              <a:rPr u="sng">
                <a:solidFill>
                  <a:srgbClr val="0000FF"/>
                </a:solidFill>
                <a:uFill>
                  <a:solidFill>
                    <a:srgbClr val="0000FF"/>
                  </a:solidFill>
                </a:uFill>
                <a:hlinkClick r:id="rId13" invalidUrl="" action="" tgtFrame="" tooltip="" history="1" highlightClick="0" endSnd="0"/>
              </a:rPr>
              <a:t>https://doi.org/10.1017/S0007114515004948</a:t>
            </a:r>
            <a:r>
              <a:t> </a:t>
            </a:r>
          </a:p>
        </p:txBody>
      </p:sp>
      <p:sp>
        <p:nvSpPr>
          <p:cNvPr id="560" name="7."/>
          <p:cNvSpPr txBox="1"/>
          <p:nvPr/>
        </p:nvSpPr>
        <p:spPr>
          <a:xfrm>
            <a:off x="360360" y="3251160"/>
            <a:ext cx="169596"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19.</a:t>
            </a:r>
          </a:p>
        </p:txBody>
      </p:sp>
      <p:sp>
        <p:nvSpPr>
          <p:cNvPr id="561" name="8."/>
          <p:cNvSpPr txBox="1"/>
          <p:nvPr/>
        </p:nvSpPr>
        <p:spPr>
          <a:xfrm>
            <a:off x="345239" y="3987720"/>
            <a:ext cx="186970" cy="15621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21.</a:t>
            </a:r>
          </a:p>
        </p:txBody>
      </p:sp>
      <p:sp>
        <p:nvSpPr>
          <p:cNvPr id="562" name="Dyerberg J, Madsen P, Møller JM, Aardestrup I, Schmidt EB. Bioavailability of marine n-3 fatty acid formulations. Prostaglandins  Leukot Essent Fatty Acids. 2010;83(3):137-141. https://doi.org/10.1016/j.plefa.2010.06.007"/>
          <p:cNvSpPr txBox="1"/>
          <p:nvPr/>
        </p:nvSpPr>
        <p:spPr>
          <a:xfrm>
            <a:off x="620069" y="3987720"/>
            <a:ext cx="7175844"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Uwitonze AM, Ojeh N, Murererehe J, Atfi A, Razzaque MS. Zinc Adequacy Is Essential for the Maintenance of Optimal Oral Health. Nutrients. </a:t>
            </a:r>
            <a:br/>
            <a:r>
              <a:t>2020;12(4):949. Published 2020 Mar 30. </a:t>
            </a:r>
            <a:r>
              <a:rPr u="sng">
                <a:solidFill>
                  <a:srgbClr val="0000FF"/>
                </a:solidFill>
                <a:uFill>
                  <a:solidFill>
                    <a:srgbClr val="0000FF"/>
                  </a:solidFill>
                </a:uFill>
                <a:hlinkClick r:id="rId14" invalidUrl="" action="" tgtFrame="" tooltip="" history="1" highlightClick="0" endSnd="0"/>
              </a:rPr>
              <a:t>https://doi.org/10.3390/nu12040949</a:t>
            </a:r>
          </a:p>
        </p:txBody>
      </p:sp>
      <p:sp>
        <p:nvSpPr>
          <p:cNvPr id="563" name="Исследования и литература"/>
          <p:cNvSpPr txBox="1"/>
          <p:nvPr/>
        </p:nvSpPr>
        <p:spPr>
          <a:xfrm>
            <a:off x="393200" y="406440"/>
            <a:ext cx="464450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7"/>
                </a:solidFill>
                <a:latin typeface="Gilroy Semibold"/>
                <a:ea typeface="Gilroy Semibold"/>
                <a:cs typeface="Gilroy Semibold"/>
                <a:sym typeface="Gilroy Semibold"/>
              </a:defRPr>
            </a:lvl1pPr>
          </a:lstStyle>
          <a:p>
            <a:pPr/>
            <a:r>
              <a:t>Исследования и литература</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65" name="Calci-Prime преза_Монтажная область 1.png" descr="Calci-Prime преза_Монтажная область 1.png"/>
          <p:cNvPicPr>
            <a:picLocks noChangeAspect="1"/>
          </p:cNvPicPr>
          <p:nvPr/>
        </p:nvPicPr>
        <p:blipFill>
          <a:blip r:embed="rId2">
            <a:alphaModFix amt="50000"/>
            <a:extLst/>
          </a:blip>
          <a:stretch>
            <a:fillRect/>
          </a:stretch>
        </p:blipFill>
        <p:spPr>
          <a:xfrm>
            <a:off x="0" y="0"/>
            <a:ext cx="9142921" cy="5142601"/>
          </a:xfrm>
          <a:prstGeom prst="rect">
            <a:avLst/>
          </a:prstGeom>
          <a:ln w="12700">
            <a:miter lim="400000"/>
          </a:ln>
        </p:spPr>
      </p:pic>
      <p:sp>
        <p:nvSpPr>
          <p:cNvPr id="566" name="O!Mega-3 TG"/>
          <p:cNvSpPr txBox="1"/>
          <p:nvPr/>
        </p:nvSpPr>
        <p:spPr>
          <a:xfrm>
            <a:off x="411480" y="4795558"/>
            <a:ext cx="84325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80000"/>
              </a:lnSpc>
              <a:defRPr spc="-1" sz="1200">
                <a:solidFill>
                  <a:srgbClr val="001F67"/>
                </a:solidFill>
                <a:latin typeface="Gilroy Semibold"/>
                <a:ea typeface="Gilroy Semibold"/>
                <a:cs typeface="Gilroy Semibold"/>
                <a:sym typeface="Gilroy Semibold"/>
              </a:defRPr>
            </a:lvl1pPr>
          </a:lstStyle>
          <a:p>
            <a:pPr/>
            <a:r>
              <a:t>Calci-Prime</a:t>
            </a:r>
          </a:p>
        </p:txBody>
      </p:sp>
      <p:pic>
        <p:nvPicPr>
          <p:cNvPr id="567" name="Безымянный-1-44.png" descr="Безымянный-1-44.png"/>
          <p:cNvPicPr>
            <a:picLocks noChangeAspect="1"/>
          </p:cNvPicPr>
          <p:nvPr/>
        </p:nvPicPr>
        <p:blipFill>
          <a:blip r:embed="rId3">
            <a:extLst/>
          </a:blip>
          <a:stretch>
            <a:fillRect/>
          </a:stretch>
        </p:blipFill>
        <p:spPr>
          <a:xfrm>
            <a:off x="8026558" y="4815359"/>
            <a:ext cx="786243" cy="137163"/>
          </a:xfrm>
          <a:prstGeom prst="rect">
            <a:avLst/>
          </a:prstGeom>
          <a:ln w="12700">
            <a:miter lim="400000"/>
          </a:ln>
        </p:spPr>
      </p:pic>
      <p:sp>
        <p:nvSpPr>
          <p:cNvPr id="568" name="Guo XF, Li KL, Li JM, Li D. Effects of EPA and DHA on blood pressure and inflammatory factors: a meta-analysis of randomized  controlled trials. Crit Rev Food Sci Nutr. 2019;59(20):3380-3393. https://doi.org/10.1080/10408398.2018.1492901"/>
          <p:cNvSpPr txBox="1"/>
          <p:nvPr/>
        </p:nvSpPr>
        <p:spPr>
          <a:xfrm>
            <a:off x="620929" y="1092240"/>
            <a:ext cx="7840168" cy="25654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Rondanelli M, Faliva MA, Peroni G, et al. Pivotal role of boron supplementation on bone health: A narrative review. J Trace Elem Med Biol. 2020;62:126577. </a:t>
            </a:r>
            <a:br/>
            <a:r>
              <a:rPr u="sng">
                <a:solidFill>
                  <a:srgbClr val="0000FF"/>
                </a:solidFill>
                <a:uFill>
                  <a:solidFill>
                    <a:srgbClr val="0000FF"/>
                  </a:solidFill>
                </a:uFill>
                <a:hlinkClick r:id="rId4" invalidUrl="" action="" tgtFrame="" tooltip="" history="1" highlightClick="0" endSnd="0"/>
              </a:rPr>
              <a:t>https://doi.org/10.1016/j.jtemb.2020.126577</a:t>
            </a:r>
          </a:p>
        </p:txBody>
      </p:sp>
      <p:sp>
        <p:nvSpPr>
          <p:cNvPr id="569" name="1."/>
          <p:cNvSpPr txBox="1"/>
          <p:nvPr/>
        </p:nvSpPr>
        <p:spPr>
          <a:xfrm>
            <a:off x="337320" y="1092240"/>
            <a:ext cx="209525"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23.</a:t>
            </a:r>
          </a:p>
        </p:txBody>
      </p:sp>
      <p:sp>
        <p:nvSpPr>
          <p:cNvPr id="570" name="Saccà SC, Cutolo CA, Ferrari D, Corazza P, Traverso CE. The Eye, Oxidative Damage and Polyunsaturated Fatty Acids. Nutrients.  2018;10(6):668. Published 2018 May 24. https://doi.org/10.3390/nu10060668"/>
          <p:cNvSpPr txBox="1"/>
          <p:nvPr/>
        </p:nvSpPr>
        <p:spPr>
          <a:xfrm>
            <a:off x="620929" y="1485718"/>
            <a:ext cx="7622134" cy="25654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p>
            <a:pPr>
              <a:defRPr spc="-1" sz="900">
                <a:solidFill>
                  <a:srgbClr val="001F67"/>
                </a:solidFill>
                <a:latin typeface="Gilroy Regular"/>
                <a:ea typeface="Gilroy Regular"/>
                <a:cs typeface="Gilroy Regular"/>
                <a:sym typeface="Gilroy Regular"/>
              </a:defRPr>
            </a:pPr>
            <a:r>
              <a:t>Rondanelli M, Faliva MA, Peroni G, et al. Silicon: A neglected micronutrient essential for bone health. Exp Biol Med (Maywood). 2021;246(13):1500-1511.</a:t>
            </a:r>
            <a:br/>
            <a:r>
              <a:rPr u="sng">
                <a:solidFill>
                  <a:srgbClr val="0000FF"/>
                </a:solidFill>
                <a:uFill>
                  <a:solidFill>
                    <a:srgbClr val="0000FF"/>
                  </a:solidFill>
                </a:uFill>
                <a:hlinkClick r:id="rId5" invalidUrl="" action="" tgtFrame="" tooltip="" history="1" highlightClick="0" endSnd="0"/>
              </a:rPr>
              <a:t>https://doi.org/10.1177/1535370221997072</a:t>
            </a:r>
          </a:p>
        </p:txBody>
      </p:sp>
      <p:sp>
        <p:nvSpPr>
          <p:cNvPr id="571" name="3."/>
          <p:cNvSpPr txBox="1"/>
          <p:nvPr/>
        </p:nvSpPr>
        <p:spPr>
          <a:xfrm>
            <a:off x="332638" y="1485719"/>
            <a:ext cx="217908" cy="15621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1200">
                <a:solidFill>
                  <a:srgbClr val="001F67"/>
                </a:solidFill>
                <a:latin typeface="Gilroy Semibold"/>
                <a:ea typeface="Gilroy Semibold"/>
                <a:cs typeface="Gilroy Semibold"/>
                <a:sym typeface="Gilroy Semibold"/>
              </a:defRPr>
            </a:lvl1pPr>
          </a:lstStyle>
          <a:p>
            <a:pPr/>
            <a:r>
              <a:t>24.</a:t>
            </a:r>
          </a:p>
        </p:txBody>
      </p:sp>
      <p:sp>
        <p:nvSpPr>
          <p:cNvPr id="572" name="Исследования и литература"/>
          <p:cNvSpPr txBox="1"/>
          <p:nvPr/>
        </p:nvSpPr>
        <p:spPr>
          <a:xfrm>
            <a:off x="393200" y="406440"/>
            <a:ext cx="4644505" cy="341948"/>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a:lnSpc>
                <a:spcPct val="90000"/>
              </a:lnSpc>
              <a:defRPr spc="-1" sz="2700">
                <a:solidFill>
                  <a:srgbClr val="001F67"/>
                </a:solidFill>
                <a:latin typeface="Gilroy Semibold"/>
                <a:ea typeface="Gilroy Semibold"/>
                <a:cs typeface="Gilroy Semibold"/>
                <a:sym typeface="Gilroy Semibold"/>
              </a:defRPr>
            </a:lvl1pPr>
          </a:lstStyle>
          <a:p>
            <a:pPr/>
            <a:r>
              <a:t>Исследования и литература</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Simple Light">
      <a:majorFont>
        <a:latin typeface="Arial"/>
        <a:ea typeface="Arial"/>
        <a:cs typeface="Arial"/>
      </a:majorFont>
      <a:minorFont>
        <a:latin typeface="Helvetica"/>
        <a:ea typeface="Helvetica"/>
        <a:cs typeface="Helvetica"/>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Simple Light">
      <a:majorFont>
        <a:latin typeface="Arial"/>
        <a:ea typeface="Arial"/>
        <a:cs typeface="Arial"/>
      </a:majorFont>
      <a:minorFont>
        <a:latin typeface="Helvetica"/>
        <a:ea typeface="Helvetica"/>
        <a:cs typeface="Helvetica"/>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